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6858000" cx="12192000"/>
  <p:notesSz cx="6858000" cy="9144000"/>
  <p:embeddedFontLst>
    <p:embeddedFont>
      <p:font typeface="Century Gothic"/>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gUJb+X4wmFlOBNJ87s/mhriBAb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0EE42B-2276-4D84-A46C-1DFD63575E5C}">
  <a:tblStyle styleId="{EF0EE42B-2276-4D84-A46C-1DFD63575E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6BBE7C-54E5-4322-AEEA-6051ACB5B148}" styleName="Table_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CenturyGothic-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CenturyGothic-italic.fntdata"/><Relationship Id="rId21" Type="http://schemas.openxmlformats.org/officeDocument/2006/relationships/slide" Target="slides/slide16.xml"/><Relationship Id="rId65" Type="http://schemas.openxmlformats.org/officeDocument/2006/relationships/font" Target="fonts/CenturyGothic-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CenturyGothic-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Last updated 5.Jul.2020.</a:t>
            </a:r>
            <a:endParaRPr/>
          </a:p>
        </p:txBody>
      </p:sp>
      <p:sp>
        <p:nvSpPr>
          <p:cNvPr id="147" name="Google Shape;1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*wikipedia: </a:t>
            </a:r>
            <a:r>
              <a:rPr b="0" lang="en-US"/>
              <a:t>Joseph Penso de la Vega, best known as Josseph de la Vega </a:t>
            </a:r>
            <a:r>
              <a:rPr lang="en-US"/>
              <a:t>(ca.1650, Espejo, Spain — November 13, 1692, Amsterdam, Netherlands), was a successful spanish Jewish merchant, poet, and philanthropist residing in 17th century Amsterdam.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Penso also came up with four basic rules of the share market that are still of the greatest relevance today: </a:t>
            </a:r>
            <a:endParaRPr/>
          </a:p>
          <a:p>
            <a:pPr indent="0" lvl="0" marL="0" rtl="0" algn="l">
              <a:lnSpc>
                <a:spcPct val="100000"/>
              </a:lnSpc>
              <a:spcBef>
                <a:spcPts val="0"/>
              </a:spcBef>
              <a:spcAft>
                <a:spcPts val="0"/>
              </a:spcAft>
              <a:buSzPts val="1400"/>
              <a:buNone/>
            </a:pPr>
            <a:r>
              <a:rPr i="1" lang="en-US"/>
              <a:t>The first rule in speculation is: Never advise anyone to buy or sell shares. Where guessing correctly is a form of witchcraft, counsel cannot be put on airs.</a:t>
            </a:r>
            <a:r>
              <a:rPr lang="en-US"/>
              <a:t> </a:t>
            </a:r>
            <a:endParaRPr/>
          </a:p>
          <a:p>
            <a:pPr indent="0" lvl="0" marL="0" rtl="0" algn="l">
              <a:lnSpc>
                <a:spcPct val="100000"/>
              </a:lnSpc>
              <a:spcBef>
                <a:spcPts val="0"/>
              </a:spcBef>
              <a:spcAft>
                <a:spcPts val="0"/>
              </a:spcAft>
              <a:buSzPts val="1400"/>
              <a:buNone/>
            </a:pPr>
            <a:r>
              <a:rPr i="1" lang="en-US"/>
              <a:t>The second rule: Accept both your profits and regrets. It is best to seize what comes to hand when it comes, and not expect that your good fortune and the favorable circumstances will last.</a:t>
            </a:r>
            <a:r>
              <a:rPr lang="en-US"/>
              <a:t> </a:t>
            </a:r>
            <a:endParaRPr/>
          </a:p>
          <a:p>
            <a:pPr indent="0" lvl="0" marL="0" rtl="0" algn="l">
              <a:lnSpc>
                <a:spcPct val="100000"/>
              </a:lnSpc>
              <a:spcBef>
                <a:spcPts val="0"/>
              </a:spcBef>
              <a:spcAft>
                <a:spcPts val="0"/>
              </a:spcAft>
              <a:buSzPts val="1400"/>
              <a:buNone/>
            </a:pPr>
            <a:r>
              <a:rPr i="1" lang="en-US"/>
              <a:t>The third rule: Profit in the share market is goblin treasure: at one moment, it is carbuncles, the next it is coal; one moment diamonds, and the next pebbles. Sometimes, they are the tears that Aurora leaves on the sweet morning's grass, at other times, they are just tears.</a:t>
            </a:r>
            <a:r>
              <a:rPr lang="en-US"/>
              <a:t> </a:t>
            </a:r>
            <a:endParaRPr/>
          </a:p>
          <a:p>
            <a:pPr indent="0" lvl="0" marL="0" rtl="0" algn="l">
              <a:lnSpc>
                <a:spcPct val="100000"/>
              </a:lnSpc>
              <a:spcBef>
                <a:spcPts val="0"/>
              </a:spcBef>
              <a:spcAft>
                <a:spcPts val="0"/>
              </a:spcAft>
              <a:buSzPts val="1400"/>
              <a:buNone/>
            </a:pPr>
            <a:r>
              <a:rPr i="1" lang="en-US"/>
              <a:t>The fourth rule: He who wishes to become rich from this game must have both money and patience.</a:t>
            </a:r>
            <a:r>
              <a:rPr lang="en-US"/>
              <a:t> </a:t>
            </a:r>
            <a:endParaRPr/>
          </a:p>
          <a:p>
            <a:pPr indent="0" lvl="0" marL="0" rtl="0" algn="l">
              <a:lnSpc>
                <a:spcPct val="100000"/>
              </a:lnSpc>
              <a:spcBef>
                <a:spcPts val="0"/>
              </a:spcBef>
              <a:spcAft>
                <a:spcPts val="0"/>
              </a:spcAft>
              <a:buSzPts val="1400"/>
              <a:buNone/>
            </a:pPr>
            <a:r>
              <a:t/>
            </a:r>
            <a:endParaRPr/>
          </a:p>
        </p:txBody>
      </p:sp>
      <p:sp>
        <p:nvSpPr>
          <p:cNvPr id="225" name="Google Shape;2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*There is an old adage on Wall Street: “Never marry a stock.” Buffett marries business, while others can only “date stocks”. The difference, suggested by Vahan Janjigian (2008) is “all about control”. He suggests average investors can’t even have influences on a company like Buffett. They “simply can’t afford” and “not worth to” become a business buyer. They can only choose to become stock buyers (Ch. 4):</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Buffett may object, but the fact is that the average investor must think more like a stock buyer than a business buyer. … The vast majority of investors do not have the resources available to marry stocks. They can only afford to date their investments. Buffett may brag that he has no exit strategy, but the average investor cannot afford to lock himself or herself into a stock forever—especially one that is providing only meager returns.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Thus, Janjigian concludes that “Buffett may correctly believe he is marrying the businesses he buys, but marrying stocks is simply not an appropriate strategy for everyone.” When an average investor is buying stock, he can fantasize but never actually believe that he is investing like Buffett. He continues: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A stock buyer knows that if a stock is selling for less than intrinsic value, it becomes a clear candidate for purchase. Even Buffett would agree with this. However, those who buy stocks rather than businesses are also thinking about selling. Recall that Buffett has no exit strategy. To a stock buyer, however, getting out is as important as getting in. Stock buyers know that if stocks can become undervalued, they can also become overvalued. They know that if it makes sense to buy undervalued stocks, then it must also make sense to sell overvalued ones. Buffett knows this, too. But Buffett prefers to get married. He does not like to sell. </a:t>
            </a:r>
            <a:endParaRPr/>
          </a:p>
        </p:txBody>
      </p:sp>
      <p:sp>
        <p:nvSpPr>
          <p:cNvPr id="300" name="Google Shape;30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*As Yale professor emeritus, Irving</a:t>
            </a:r>
            <a:r>
              <a:rPr b="1" lang="en-US"/>
              <a:t> </a:t>
            </a:r>
            <a:r>
              <a:rPr lang="en-US"/>
              <a:t>Fisher was famous for his comment on the then stock market price, which he described to be "reached what looks like a permanently high plateau.“ nine days before the 1929 crash. Despite that, he’s still considered "the greatest economist the United States has ever produced"</a:t>
            </a:r>
            <a:endParaRPr/>
          </a:p>
          <a:p>
            <a:pPr indent="0" lvl="0" marL="0" marR="0" rtl="0" algn="l">
              <a:lnSpc>
                <a:spcPct val="100000"/>
              </a:lnSpc>
              <a:spcBef>
                <a:spcPts val="0"/>
              </a:spcBef>
              <a:spcAft>
                <a:spcPts val="0"/>
              </a:spcAft>
              <a:buClr>
                <a:schemeClr val="dk1"/>
              </a:buClr>
              <a:buSzPts val="1200"/>
              <a:buFont typeface="Calibri"/>
              <a:buNone/>
            </a:pPr>
            <a:r>
              <a:rPr lang="en-US"/>
              <a:t>*Louis Bachelier, first person to mathematically model of Brownian motion and used it to value stock options.</a:t>
            </a:r>
            <a:endParaRPr/>
          </a:p>
          <a:p>
            <a:pPr indent="0" lvl="0" marL="0" marR="0" rtl="0" algn="l">
              <a:lnSpc>
                <a:spcPct val="100000"/>
              </a:lnSpc>
              <a:spcBef>
                <a:spcPts val="0"/>
              </a:spcBef>
              <a:spcAft>
                <a:spcPts val="0"/>
              </a:spcAft>
              <a:buClr>
                <a:schemeClr val="dk1"/>
              </a:buClr>
              <a:buSzPts val="1200"/>
              <a:buFont typeface="Calibri"/>
              <a:buNone/>
            </a:pPr>
            <a:r>
              <a:rPr lang="en-US"/>
              <a:t>*</a:t>
            </a:r>
            <a:r>
              <a:rPr lang="en-US" sz="1200">
                <a:solidFill>
                  <a:schemeClr val="dk1"/>
                </a:solidFill>
                <a:latin typeface="Calibri"/>
                <a:ea typeface="Calibri"/>
                <a:cs typeface="Calibri"/>
                <a:sym typeface="Calibri"/>
              </a:rPr>
              <a:t>Paul Samuelson, significant contributor to the EMH, the first American to win the Nobel Prize in Economics, made introducing mathematical models into economic theories a wide practice after the 1947 publication of </a:t>
            </a:r>
            <a:r>
              <a:rPr lang="en-US"/>
              <a:t>Foundations of Economic Analysis.</a:t>
            </a:r>
            <a:endParaRPr/>
          </a:p>
        </p:txBody>
      </p:sp>
      <p:sp>
        <p:nvSpPr>
          <p:cNvPr id="308" name="Google Shape;30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*https://www.investopedia.com/terms/m/modigliani-millertheorem.asp</a:t>
            </a:r>
            <a:endParaRPr/>
          </a:p>
        </p:txBody>
      </p:sp>
      <p:sp>
        <p:nvSpPr>
          <p:cNvPr id="330" name="Google Shape;33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https://en.wikipedia.org/wiki/Bean_machine</a:t>
            </a:r>
            <a:endParaRPr/>
          </a:p>
        </p:txBody>
      </p:sp>
      <p:sp>
        <p:nvSpPr>
          <p:cNvPr id="354" name="Google Shape;354;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https://www.investopedia.com/articles/investing/051613/behavioral-bias-cognitive-vs-emotional-bias-investing.asp</a:t>
            </a:r>
            <a:endParaRPr/>
          </a:p>
          <a:p>
            <a:pPr indent="0" lvl="0" marL="0" rtl="0" algn="l">
              <a:lnSpc>
                <a:spcPct val="100000"/>
              </a:lnSpc>
              <a:spcBef>
                <a:spcPts val="0"/>
              </a:spcBef>
              <a:spcAft>
                <a:spcPts val="0"/>
              </a:spcAft>
              <a:buSzPts val="1400"/>
              <a:buNone/>
            </a:pPr>
            <a:r>
              <a:rPr lang="en-US"/>
              <a:t>And https://www.cfainstitute.org/membership/professional-development/refresher-readings/2019/behavioral-biases-individuals</a:t>
            </a:r>
            <a:endParaRPr/>
          </a:p>
          <a:p>
            <a:pPr indent="0" lvl="0" marL="0" rtl="0" algn="l">
              <a:lnSpc>
                <a:spcPct val="100000"/>
              </a:lnSpc>
              <a:spcBef>
                <a:spcPts val="0"/>
              </a:spcBef>
              <a:spcAft>
                <a:spcPts val="0"/>
              </a:spcAft>
              <a:buSzPts val="1400"/>
              <a:buNone/>
            </a:pPr>
            <a:r>
              <a:t/>
            </a:r>
            <a:endParaRPr/>
          </a:p>
        </p:txBody>
      </p:sp>
      <p:sp>
        <p:nvSpPr>
          <p:cNvPr id="378" name="Google Shape;37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What do you believe?</a:t>
            </a:r>
            <a:endParaRPr/>
          </a:p>
          <a:p>
            <a:pPr indent="-228600" lvl="0" marL="228600" rtl="0" algn="l">
              <a:lnSpc>
                <a:spcPct val="90000"/>
              </a:lnSpc>
              <a:spcBef>
                <a:spcPts val="1000"/>
              </a:spcBef>
              <a:spcAft>
                <a:spcPts val="0"/>
              </a:spcAft>
              <a:buClr>
                <a:schemeClr val="lt1"/>
              </a:buClr>
              <a:buSzPts val="2200"/>
              <a:buChar char="•"/>
            </a:pPr>
            <a:r>
              <a:rPr lang="en-US"/>
              <a:t>Which Investment philosophy do you agree with?</a:t>
            </a:r>
            <a:endParaRPr/>
          </a:p>
          <a:p>
            <a:pPr indent="-228600" lvl="0" marL="228600" rtl="0" algn="l">
              <a:lnSpc>
                <a:spcPct val="90000"/>
              </a:lnSpc>
              <a:spcBef>
                <a:spcPts val="1000"/>
              </a:spcBef>
              <a:spcAft>
                <a:spcPts val="0"/>
              </a:spcAft>
              <a:buClr>
                <a:schemeClr val="lt1"/>
              </a:buClr>
              <a:buSzPts val="2200"/>
              <a:buChar char="•"/>
            </a:pPr>
            <a:r>
              <a:rPr lang="en-US"/>
              <a:t>Analysis is more of a web than a line or a tree</a:t>
            </a:r>
            <a:endParaRPr/>
          </a:p>
          <a:p>
            <a:pPr indent="0" lvl="0" marL="0" rtl="0" algn="l">
              <a:lnSpc>
                <a:spcPct val="100000"/>
              </a:lnSpc>
              <a:spcBef>
                <a:spcPts val="0"/>
              </a:spcBef>
              <a:spcAft>
                <a:spcPts val="0"/>
              </a:spcAft>
              <a:buSzPts val="1400"/>
              <a:buNone/>
            </a:pPr>
            <a:r>
              <a:t/>
            </a:r>
            <a:endParaRPr/>
          </a:p>
        </p:txBody>
      </p:sp>
      <p:sp>
        <p:nvSpPr>
          <p:cNvPr id="385" name="Google Shape;3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name of his book is quite mythical: </a:t>
            </a:r>
            <a:endParaRPr/>
          </a:p>
          <a:p>
            <a:pPr indent="0" lvl="0" marL="0" rtl="0" algn="l">
              <a:lnSpc>
                <a:spcPct val="100000"/>
              </a:lnSpc>
              <a:spcBef>
                <a:spcPts val="0"/>
              </a:spcBef>
              <a:spcAft>
                <a:spcPts val="0"/>
              </a:spcAft>
              <a:buSzPts val="1400"/>
              <a:buNone/>
            </a:pPr>
            <a:r>
              <a:rPr b="0" lang="en-US" sz="1200">
                <a:solidFill>
                  <a:schemeClr val="dk1"/>
                </a:solidFill>
                <a:latin typeface="Calibri"/>
                <a:ea typeface="Calibri"/>
                <a:cs typeface="Calibri"/>
                <a:sym typeface="Calibri"/>
              </a:rPr>
              <a:t>1908 – A $130 account increased to $12,000 in 30 days</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lang="en-US" sz="1200">
                <a:solidFill>
                  <a:schemeClr val="dk1"/>
                </a:solidFill>
                <a:latin typeface="Calibri"/>
                <a:ea typeface="Calibri"/>
                <a:cs typeface="Calibri"/>
                <a:sym typeface="Calibri"/>
              </a:rPr>
              <a:t>1923 – A $973 account increased to $30,000 in 60 days.</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lang="en-US" sz="1200">
                <a:solidFill>
                  <a:schemeClr val="dk1"/>
                </a:solidFill>
                <a:latin typeface="Calibri"/>
                <a:ea typeface="Calibri"/>
                <a:cs typeface="Calibri"/>
                <a:sym typeface="Calibri"/>
              </a:rPr>
              <a:t>1933 – 479 trades were made with 422 being profitable - an accuracy of 88% and 4000% profit.</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lang="en-US" sz="1200">
                <a:solidFill>
                  <a:schemeClr val="dk1"/>
                </a:solidFill>
                <a:latin typeface="Calibri"/>
                <a:ea typeface="Calibri"/>
                <a:cs typeface="Calibri"/>
                <a:sym typeface="Calibri"/>
              </a:rPr>
              <a:t>1946 – A 3-month net profits of $13,000 from starting capital of $4500 – a 400% profit.</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393" name="Google Shape;39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more recent version of someone made a fortune by using technical analysis is Martin Schwartz, an MBA from Columbia University and later became a Wall Street trader. He received national attention when he won the U.S. Investing Championship in 1984. In his first full year as an independent trader he made $600,000 and a year later earned $1.2 million. His exact methods were not reviewed in the book.</a:t>
            </a:r>
            <a:endParaRPr/>
          </a:p>
        </p:txBody>
      </p:sp>
      <p:sp>
        <p:nvSpPr>
          <p:cNvPr id="411" name="Google Shape;41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*Example: Monty Hall Problem</a:t>
            </a:r>
            <a:endParaRPr/>
          </a:p>
          <a:p>
            <a:pPr indent="0" lvl="0" marL="0" marR="0" rtl="0" algn="l">
              <a:lnSpc>
                <a:spcPct val="100000"/>
              </a:lnSpc>
              <a:spcBef>
                <a:spcPts val="0"/>
              </a:spcBef>
              <a:spcAft>
                <a:spcPts val="0"/>
              </a:spcAft>
              <a:buClr>
                <a:schemeClr val="dk1"/>
              </a:buClr>
              <a:buSzPts val="1200"/>
              <a:buFont typeface="Calibri"/>
              <a:buNone/>
            </a:pPr>
            <a:r>
              <a:rPr lang="en-US"/>
              <a:t>*AKA Agency dilemma. It exists in circumstances where agents are motivated to act in their own best interests, which are contrary to those of their principals.</a:t>
            </a:r>
            <a:endParaRPr/>
          </a:p>
          <a:p>
            <a:pPr indent="0" lvl="0" marL="0" marR="0" rtl="0" algn="l">
              <a:lnSpc>
                <a:spcPct val="100000"/>
              </a:lnSpc>
              <a:spcBef>
                <a:spcPts val="0"/>
              </a:spcBef>
              <a:spcAft>
                <a:spcPts val="0"/>
              </a:spcAft>
              <a:buClr>
                <a:schemeClr val="dk1"/>
              </a:buClr>
              <a:buSzPts val="1200"/>
              <a:buFont typeface="Calibri"/>
              <a:buNone/>
            </a:pPr>
            <a:r>
              <a:rPr lang="en-US"/>
              <a:t>*In economics, </a:t>
            </a:r>
            <a:r>
              <a:rPr i="1" lang="en-US"/>
              <a:t>moral hazard</a:t>
            </a:r>
            <a:r>
              <a:rPr lang="en-US"/>
              <a:t> occurs when someone increases their exposure to risk when insured, especially when a person takes more risks because someone else bears the cost of those risks.</a:t>
            </a:r>
            <a:endParaRPr/>
          </a:p>
          <a:p>
            <a:pPr indent="0" lvl="0" marL="0" rtl="0" algn="l">
              <a:lnSpc>
                <a:spcPct val="100000"/>
              </a:lnSpc>
              <a:spcBef>
                <a:spcPts val="0"/>
              </a:spcBef>
              <a:spcAft>
                <a:spcPts val="0"/>
              </a:spcAft>
              <a:buSzPts val="1400"/>
              <a:buNone/>
            </a:pPr>
            <a:r>
              <a:t/>
            </a:r>
            <a:endParaRPr/>
          </a:p>
        </p:txBody>
      </p:sp>
      <p:sp>
        <p:nvSpPr>
          <p:cNvPr id="419" name="Google Shape;41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*https://en.wikipedia.org/wiki/Porter%27s_five_forces_analysis</a:t>
            </a:r>
            <a:endParaRPr/>
          </a:p>
          <a:p>
            <a:pPr indent="0" lvl="0" marL="0" rtl="0" algn="l">
              <a:lnSpc>
                <a:spcPct val="100000"/>
              </a:lnSpc>
              <a:spcBef>
                <a:spcPts val="0"/>
              </a:spcBef>
              <a:spcAft>
                <a:spcPts val="0"/>
              </a:spcAft>
              <a:buSzPts val="1400"/>
              <a:buNone/>
            </a:pPr>
            <a:r>
              <a:t/>
            </a:r>
            <a:endParaRPr/>
          </a:p>
        </p:txBody>
      </p:sp>
      <p:sp>
        <p:nvSpPr>
          <p:cNvPr id="427" name="Google Shape;42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*https://corporatefinanceinstitute.com/resources/knowledge/valuation/valuation-methods/</a:t>
            </a:r>
            <a:endParaRPr/>
          </a:p>
          <a:p>
            <a:pPr indent="0" lvl="0" marL="0" rtl="0" algn="l">
              <a:lnSpc>
                <a:spcPct val="100000"/>
              </a:lnSpc>
              <a:spcBef>
                <a:spcPts val="0"/>
              </a:spcBef>
              <a:spcAft>
                <a:spcPts val="0"/>
              </a:spcAft>
              <a:buSzPts val="1400"/>
              <a:buNone/>
            </a:pPr>
            <a:r>
              <a:t/>
            </a:r>
            <a:endParaRPr/>
          </a:p>
        </p:txBody>
      </p:sp>
      <p:sp>
        <p:nvSpPr>
          <p:cNvPr id="464" name="Google Shape;46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*http://mba.tuck.dartmouth.edu/pages/faculty/ken.french/data_library.html</a:t>
            </a:r>
            <a:endParaRPr/>
          </a:p>
        </p:txBody>
      </p:sp>
      <p:sp>
        <p:nvSpPr>
          <p:cNvPr id="501" name="Google Shape;50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*Robert Shiller - </a:t>
            </a:r>
            <a:r>
              <a:rPr i="0" lang="en-US" sz="1200">
                <a:solidFill>
                  <a:schemeClr val="dk1"/>
                </a:solidFill>
                <a:latin typeface="Calibri"/>
                <a:ea typeface="Calibri"/>
                <a:cs typeface="Calibri"/>
                <a:sym typeface="Calibri"/>
              </a:rPr>
              <a:t>Irrational Exuberance</a:t>
            </a:r>
            <a:r>
              <a:rPr lang="en-US" sz="1200">
                <a:solidFill>
                  <a:schemeClr val="dk1"/>
                </a:solidFill>
                <a:latin typeface="Calibri"/>
                <a:ea typeface="Calibri"/>
                <a:cs typeface="Calibri"/>
                <a:sym typeface="Calibri"/>
              </a:rPr>
              <a:t>, become famous when being published the same month as the stock market peaked in March, 2000. He also gave early warning of the housing market bubble in the second edition of </a:t>
            </a:r>
            <a:r>
              <a:rPr i="1" lang="en-US" sz="1200">
                <a:solidFill>
                  <a:schemeClr val="dk1"/>
                </a:solidFill>
                <a:latin typeface="Calibri"/>
                <a:ea typeface="Calibri"/>
                <a:cs typeface="Calibri"/>
                <a:sym typeface="Calibri"/>
              </a:rPr>
              <a:t>Irrational Exuberance </a:t>
            </a:r>
            <a:r>
              <a:rPr lang="en-US" sz="1200">
                <a:solidFill>
                  <a:schemeClr val="dk1"/>
                </a:solidFill>
                <a:latin typeface="Calibri"/>
                <a:ea typeface="Calibri"/>
                <a:cs typeface="Calibri"/>
                <a:sym typeface="Calibri"/>
              </a:rPr>
              <a:t>in the 2005 with the bust of the bubble three years later, which eventually leads to world recession of 2008-2009.</a:t>
            </a:r>
            <a:endParaRPr/>
          </a:p>
        </p:txBody>
      </p:sp>
      <p:sp>
        <p:nvSpPr>
          <p:cNvPr id="516" name="Google Shape;51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flyer reads: Investment decisions and behavioral finance: Identifying and capitalizing on irrational investment practices: A cutting-edge program on behavioral finance, the revolutionary approach to investment decision making. The program is taught by faculty who are major contributors to the field.</a:t>
            </a:r>
            <a:endParaRPr/>
          </a:p>
        </p:txBody>
      </p:sp>
      <p:sp>
        <p:nvSpPr>
          <p:cNvPr id="531" name="Google Shape;53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*Piece of thought: Turing test and the Chinese Room Argument, can AI really “understand” what we taught them? How can we really know if they “understand”? Or we just don’t really care.</a:t>
            </a:r>
            <a:endParaRPr/>
          </a:p>
        </p:txBody>
      </p:sp>
      <p:sp>
        <p:nvSpPr>
          <p:cNvPr id="541" name="Google Shape;5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49" name="Google Shape;54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*https://www.vox.com/2015/2/5/7981461/negative-interest-rates-europe?fbclid=IwAR0JAI9jWQzEO1BY-6-Ou3G_q0Zdgo3SmTwbJkC_BDZt3KsgNQ6mtneaC6k</a:t>
            </a:r>
            <a:endParaRPr/>
          </a:p>
        </p:txBody>
      </p:sp>
      <p:sp>
        <p:nvSpPr>
          <p:cNvPr id="586" name="Google Shape;58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*George Soros does not believe in EMH. He also considers technical analysis “more of alchemy than science” and do not work well in an open system like the financial markets (Soros, 2000). Interesting enough, he did name his reflexivity theory “The Alchemy of Finance” in one of his book with the same title (Soros, 2003). He does not believe in fundamental analysis either. When explaining his reflexivity theory, he states: “I do not accept the proposition that stock prices are a passive reflection of underlying values, nor do I accept the proposition that the reflection tends to correspond to the underlying value.”</a:t>
            </a:r>
            <a:endParaRPr/>
          </a:p>
          <a:p>
            <a:pPr indent="0" lvl="0" marL="0" rtl="0" algn="l">
              <a:lnSpc>
                <a:spcPct val="100000"/>
              </a:lnSpc>
              <a:spcBef>
                <a:spcPts val="0"/>
              </a:spcBef>
              <a:spcAft>
                <a:spcPts val="0"/>
              </a:spcAft>
              <a:buSzPts val="1400"/>
              <a:buNone/>
            </a:pPr>
            <a:r>
              <a:t/>
            </a:r>
            <a:endParaRPr/>
          </a:p>
        </p:txBody>
      </p:sp>
      <p:sp>
        <p:nvSpPr>
          <p:cNvPr id="645" name="Google Shape;64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*How about the </a:t>
            </a:r>
            <a:r>
              <a:rPr b="0" lang="en-US"/>
              <a:t>observer effect in </a:t>
            </a:r>
            <a:r>
              <a:rPr lang="en-US"/>
              <a:t>quantum physics? </a:t>
            </a:r>
            <a:endParaRPr b="1"/>
          </a:p>
        </p:txBody>
      </p:sp>
      <p:sp>
        <p:nvSpPr>
          <p:cNvPr id="182" name="Google Shape;1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hypothesis does not say every participant in the markets has to be rational, but on average, they are rational. Several arguments have been made to suggest that even if there are a fair amount of irrational investors, the market can still be rational. For example, if “irrational investors have different beliefs” then “the net effect is might be that these investors cancel each other out” (Jordan, Miller, &amp; Yuce, 2008).</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If “their collective irrationality does not balance out”, rational arbitrageurs will take the opportunity and thus, markets will reach equilibrium again (Jordan, Miller, &amp; Yuce, 2008). Fama (1970) also argues that “naïve investors” are price-protected and will not be exploited by.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190" name="Google Shape;19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 is important to distinguish the rational-expectations assumption from assumptions of individual rationality and to note that the first does not imply the latter. Rational expectations is an assumption of aggregate consistency in dynamic models. In contrast, rational choice theory studies individual decision making and is used extensively in, among others, game theory and contract theory.” - https://en.wikipedia.org/wiki/Rational_expectations</a:t>
            </a:r>
            <a:endParaRPr/>
          </a:p>
        </p:txBody>
      </p:sp>
      <p:sp>
        <p:nvSpPr>
          <p:cNvPr id="200" name="Google Shape;2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6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Google Shape;18;p60"/>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0"/>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60"/>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0"/>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0"/>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69"/>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9"/>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8" name="Google Shape;78;p69"/>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6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7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Google Shape;84;p70"/>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70"/>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7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70"/>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7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7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Google Shape;91;p71"/>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71"/>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71"/>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7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7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7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71"/>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71"/>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7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Google Shape;101;p72"/>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2"/>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72"/>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2"/>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73"/>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3"/>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73"/>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73"/>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73"/>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73"/>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73"/>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7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7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7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74"/>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4"/>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74"/>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1" name="Google Shape;121;p74"/>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74"/>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74"/>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4" name="Google Shape;124;p74"/>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74"/>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74"/>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7" name="Google Shape;127;p74"/>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7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7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7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7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75"/>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7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7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7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7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Google Shape;139;p76"/>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76"/>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76"/>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76"/>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7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6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6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6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31" name="Google Shape;31;p62"/>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2"/>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6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2"/>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6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3"/>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63"/>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6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4"/>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4"/>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64"/>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64"/>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64"/>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6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6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67"/>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7"/>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67"/>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6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68"/>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8"/>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1" name="Google Shape;71;p68"/>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6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59"/>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5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5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5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5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5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wenlong.zhao@outloo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analystforum.com/forums/cfa-forums/cfa-level-ii-forum/9126741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amazon.ca/Financial-Shenanigans-Fourth-Accounting-Gimmicks/dp/126011726X/ref=sr_1_1?s=books&amp;ie=UTF8&amp;qid=1550815960&amp;sr=1-1&amp;keywords=financial+shenaniga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jp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hyperlink" Target="https://www.aieqetf.com/" TargetMode="External"/><Relationship Id="rId5" Type="http://schemas.openxmlformats.org/officeDocument/2006/relationships/hyperlink" Target="https://www.youtube.com/watch?v=-2yZgNTmDeU&amp;feature=youtu.be" TargetMode="External"/><Relationship Id="rId6" Type="http://schemas.openxmlformats.org/officeDocument/2006/relationships/hyperlink" Target="https://www.bloomberg.com/news/articles/2017-11-01/world-s-first-ai-run-global-etf-makes-its-own-managers-nervo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investopedia.com/trading/options-strategi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n.wikipedia.org/wiki/Survivorship_bia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cfainstitut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type="ctrTitle"/>
          </p:nvPr>
        </p:nvSpPr>
        <p:spPr>
          <a:xfrm>
            <a:off x="1158892" y="1205345"/>
            <a:ext cx="9661508" cy="242315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11111"/>
              <a:buFont typeface="Century Gothic"/>
              <a:buNone/>
            </a:pPr>
            <a:r>
              <a:rPr lang="en-US" sz="5400"/>
              <a:t>A BRIEF INTRODUCTION TO THE HISTORICAL DEVELOPMENT OF FINANCIAL THEORY AND PRACTICE</a:t>
            </a:r>
            <a:endParaRPr/>
          </a:p>
        </p:txBody>
      </p:sp>
      <p:sp>
        <p:nvSpPr>
          <p:cNvPr id="150" name="Google Shape;150;p1"/>
          <p:cNvSpPr txBox="1"/>
          <p:nvPr>
            <p:ph idx="1" type="subTitle"/>
          </p:nvPr>
        </p:nvSpPr>
        <p:spPr>
          <a:xfrm>
            <a:off x="1371600" y="4011101"/>
            <a:ext cx="9448800" cy="685800"/>
          </a:xfrm>
          <a:prstGeom prst="rect">
            <a:avLst/>
          </a:prstGeom>
          <a:noFill/>
          <a:ln>
            <a:noFill/>
          </a:ln>
        </p:spPr>
        <p:txBody>
          <a:bodyPr anchorCtr="0" anchor="t" bIns="45700" lIns="91425" spcFirstLastPara="1" rIns="91425" wrap="square" tIns="45700">
            <a:normAutofit/>
          </a:bodyPr>
          <a:lstStyle/>
          <a:p>
            <a:pPr indent="0" lvl="0" marL="0" rtl="0" algn="r">
              <a:lnSpc>
                <a:spcPct val="70000"/>
              </a:lnSpc>
              <a:spcBef>
                <a:spcPts val="0"/>
              </a:spcBef>
              <a:spcAft>
                <a:spcPts val="0"/>
              </a:spcAft>
              <a:buClr>
                <a:schemeClr val="lt1"/>
              </a:buClr>
              <a:buSzPts val="2040"/>
              <a:buNone/>
            </a:pPr>
            <a:r>
              <a:rPr lang="en-US" sz="2040"/>
              <a:t>By Wenlong (Will) Zhao </a:t>
            </a:r>
            <a:endParaRPr/>
          </a:p>
          <a:p>
            <a:pPr indent="0" lvl="0" marL="0" rtl="0" algn="r">
              <a:lnSpc>
                <a:spcPct val="70000"/>
              </a:lnSpc>
              <a:spcBef>
                <a:spcPts val="1000"/>
              </a:spcBef>
              <a:spcAft>
                <a:spcPts val="0"/>
              </a:spcAft>
              <a:buClr>
                <a:schemeClr val="lt1"/>
              </a:buClr>
              <a:buSzPts val="2040"/>
              <a:buNone/>
            </a:pPr>
            <a:r>
              <a:rPr lang="en-US" sz="2040"/>
              <a:t>	prepared for RiskLab at UofT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PHILOSOPHY</a:t>
            </a:r>
            <a:endParaRPr/>
          </a:p>
        </p:txBody>
      </p:sp>
      <p:sp>
        <p:nvSpPr>
          <p:cNvPr id="220" name="Google Shape;220;p1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Ancient</a:t>
            </a:r>
            <a:endParaRPr/>
          </a:p>
          <a:p>
            <a:pPr indent="-228600" lvl="0" marL="228600" rtl="0" algn="l">
              <a:lnSpc>
                <a:spcPct val="90000"/>
              </a:lnSpc>
              <a:spcBef>
                <a:spcPts val="1000"/>
              </a:spcBef>
              <a:spcAft>
                <a:spcPts val="0"/>
              </a:spcAft>
              <a:buClr>
                <a:schemeClr val="lt1"/>
              </a:buClr>
              <a:buSzPts val="2200"/>
              <a:buChar char="•"/>
            </a:pPr>
            <a:r>
              <a:rPr lang="en-US"/>
              <a:t>Old</a:t>
            </a:r>
            <a:endParaRPr/>
          </a:p>
          <a:p>
            <a:pPr indent="-228600" lvl="0" marL="228600" rtl="0" algn="l">
              <a:lnSpc>
                <a:spcPct val="90000"/>
              </a:lnSpc>
              <a:spcBef>
                <a:spcPts val="1000"/>
              </a:spcBef>
              <a:spcAft>
                <a:spcPts val="0"/>
              </a:spcAft>
              <a:buClr>
                <a:schemeClr val="lt1"/>
              </a:buClr>
              <a:buSzPts val="2200"/>
              <a:buChar char="•"/>
            </a:pPr>
            <a:r>
              <a:rPr lang="en-US"/>
              <a:t>Modern</a:t>
            </a:r>
            <a:endParaRPr/>
          </a:p>
          <a:p>
            <a:pPr indent="-228600" lvl="0" marL="228600" rtl="0" algn="l">
              <a:lnSpc>
                <a:spcPct val="90000"/>
              </a:lnSpc>
              <a:spcBef>
                <a:spcPts val="1000"/>
              </a:spcBef>
              <a:spcAft>
                <a:spcPts val="0"/>
              </a:spcAft>
              <a:buClr>
                <a:schemeClr val="lt1"/>
              </a:buClr>
              <a:buSzPts val="2200"/>
              <a:buChar char="•"/>
            </a:pPr>
            <a:r>
              <a:rPr lang="en-US"/>
              <a:t>New</a:t>
            </a:r>
            <a:endParaRPr/>
          </a:p>
        </p:txBody>
      </p:sp>
      <p:graphicFrame>
        <p:nvGraphicFramePr>
          <p:cNvPr id="221" name="Google Shape;221;p10"/>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ANCIENT FINANCE</a:t>
            </a:r>
            <a:endParaRPr/>
          </a:p>
        </p:txBody>
      </p:sp>
      <p:sp>
        <p:nvSpPr>
          <p:cNvPr id="228" name="Google Shape;228;p1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Joseph de la Vega* (1650 – 1692)</a:t>
            </a:r>
            <a:endParaRPr/>
          </a:p>
          <a:p>
            <a:pPr indent="-228600" lvl="1" marL="685800" rtl="0" algn="l">
              <a:lnSpc>
                <a:spcPct val="90000"/>
              </a:lnSpc>
              <a:spcBef>
                <a:spcPts val="500"/>
              </a:spcBef>
              <a:spcAft>
                <a:spcPts val="0"/>
              </a:spcAft>
              <a:buClr>
                <a:schemeClr val="lt1"/>
              </a:buClr>
              <a:buSzPts val="2200"/>
              <a:buChar char="•"/>
            </a:pPr>
            <a:r>
              <a:rPr lang="en-US" sz="2200"/>
              <a:t> </a:t>
            </a:r>
            <a:r>
              <a:rPr lang="en-US"/>
              <a:t>Confusion de Confusiones (1688)</a:t>
            </a:r>
            <a:endParaRPr/>
          </a:p>
          <a:p>
            <a:pPr indent="-228600" lvl="2" marL="1143000" rtl="0" algn="l">
              <a:lnSpc>
                <a:spcPct val="90000"/>
              </a:lnSpc>
              <a:spcBef>
                <a:spcPts val="500"/>
              </a:spcBef>
              <a:spcAft>
                <a:spcPts val="0"/>
              </a:spcAft>
              <a:buClr>
                <a:schemeClr val="lt1"/>
              </a:buClr>
              <a:buSzPts val="2000"/>
              <a:buChar char="•"/>
            </a:pPr>
            <a:r>
              <a:rPr lang="en-US" sz="2000"/>
              <a:t>The oldest book ever written on the stock exchange business</a:t>
            </a:r>
            <a:endParaRPr/>
          </a:p>
          <a:p>
            <a:pPr indent="-228600" lvl="2" marL="1143000" rtl="0" algn="l">
              <a:lnSpc>
                <a:spcPct val="90000"/>
              </a:lnSpc>
              <a:spcBef>
                <a:spcPts val="500"/>
              </a:spcBef>
              <a:spcAft>
                <a:spcPts val="0"/>
              </a:spcAft>
              <a:buClr>
                <a:schemeClr val="lt1"/>
              </a:buClr>
              <a:buSzPts val="2000"/>
              <a:buChar char="•"/>
            </a:pPr>
            <a:r>
              <a:rPr lang="en-US" sz="2000"/>
              <a:t>Trading rule of thumb</a:t>
            </a:r>
            <a:endParaRPr sz="2000"/>
          </a:p>
          <a:p>
            <a:pPr indent="-228600" lvl="0" marL="228600" rtl="0" algn="l">
              <a:lnSpc>
                <a:spcPct val="90000"/>
              </a:lnSpc>
              <a:spcBef>
                <a:spcPts val="1000"/>
              </a:spcBef>
              <a:spcAft>
                <a:spcPts val="0"/>
              </a:spcAft>
              <a:buClr>
                <a:schemeClr val="lt1"/>
              </a:buClr>
              <a:buSzPts val="2200"/>
              <a:buChar char="•"/>
            </a:pPr>
            <a:r>
              <a:rPr lang="en-US"/>
              <a:t>Homma Munehisa (1724 - 1803)</a:t>
            </a:r>
            <a:endParaRPr/>
          </a:p>
          <a:p>
            <a:pPr indent="-228600" lvl="1" marL="685800" rtl="0" algn="l">
              <a:lnSpc>
                <a:spcPct val="90000"/>
              </a:lnSpc>
              <a:spcBef>
                <a:spcPts val="500"/>
              </a:spcBef>
              <a:spcAft>
                <a:spcPts val="0"/>
              </a:spcAft>
              <a:buClr>
                <a:schemeClr val="lt1"/>
              </a:buClr>
              <a:buSzPts val="2000"/>
              <a:buChar char="•"/>
            </a:pPr>
            <a:r>
              <a:rPr lang="en-US"/>
              <a:t>Future and Forwards on Japanese rice market</a:t>
            </a:r>
            <a:endParaRPr/>
          </a:p>
          <a:p>
            <a:pPr indent="-228600" lvl="1" marL="685800" rtl="0" algn="l">
              <a:lnSpc>
                <a:spcPct val="90000"/>
              </a:lnSpc>
              <a:spcBef>
                <a:spcPts val="500"/>
              </a:spcBef>
              <a:spcAft>
                <a:spcPts val="0"/>
              </a:spcAft>
              <a:buClr>
                <a:schemeClr val="lt1"/>
              </a:buClr>
              <a:buSzPts val="2000"/>
              <a:buChar char="•"/>
            </a:pPr>
            <a:r>
              <a:rPr lang="en-US"/>
              <a:t>Father of Candlestick Charts</a:t>
            </a:r>
            <a:endParaRPr/>
          </a:p>
          <a:p>
            <a:pPr indent="-228600" lvl="1" marL="685800" rtl="0" algn="l">
              <a:lnSpc>
                <a:spcPct val="90000"/>
              </a:lnSpc>
              <a:spcBef>
                <a:spcPts val="500"/>
              </a:spcBef>
              <a:spcAft>
                <a:spcPts val="0"/>
              </a:spcAft>
              <a:buClr>
                <a:schemeClr val="lt1"/>
              </a:buClr>
              <a:buSzPts val="2000"/>
              <a:buChar char="•"/>
            </a:pPr>
            <a:r>
              <a:rPr lang="en-US"/>
              <a:t>The Fountain of Gold - The Three Monkey Record of Money (1755)</a:t>
            </a:r>
            <a:endParaRPr/>
          </a:p>
          <a:p>
            <a:pPr indent="-228600" lvl="2" marL="1143000" rtl="0" algn="l">
              <a:lnSpc>
                <a:spcPct val="90000"/>
              </a:lnSpc>
              <a:spcBef>
                <a:spcPts val="500"/>
              </a:spcBef>
              <a:spcAft>
                <a:spcPts val="0"/>
              </a:spcAft>
              <a:buClr>
                <a:schemeClr val="lt1"/>
              </a:buClr>
              <a:buSzPts val="1800"/>
              <a:buChar char="•"/>
            </a:pPr>
            <a:r>
              <a:rPr lang="en-US"/>
              <a:t> The first book on market psychology</a:t>
            </a:r>
            <a:endParaRPr/>
          </a:p>
        </p:txBody>
      </p:sp>
      <p:graphicFrame>
        <p:nvGraphicFramePr>
          <p:cNvPr id="229" name="Google Shape;229;p11"/>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CANDLESTICKS CHARTS</a:t>
            </a:r>
            <a:endParaRPr/>
          </a:p>
        </p:txBody>
      </p:sp>
      <p:pic>
        <p:nvPicPr>
          <p:cNvPr id="236" name="Google Shape;236;p12"/>
          <p:cNvPicPr preferRelativeResize="0"/>
          <p:nvPr>
            <p:ph idx="1" type="body"/>
          </p:nvPr>
        </p:nvPicPr>
        <p:blipFill rotWithShape="1">
          <a:blip r:embed="rId3">
            <a:alphaModFix/>
          </a:blip>
          <a:srcRect b="0" l="0" r="0" t="0"/>
          <a:stretch/>
        </p:blipFill>
        <p:spPr>
          <a:xfrm>
            <a:off x="685800" y="2057401"/>
            <a:ext cx="5129342" cy="4024313"/>
          </a:xfrm>
          <a:prstGeom prst="rect">
            <a:avLst/>
          </a:prstGeom>
          <a:noFill/>
          <a:ln>
            <a:noFill/>
          </a:ln>
        </p:spPr>
      </p:pic>
      <p:pic>
        <p:nvPicPr>
          <p:cNvPr id="237" name="Google Shape;237;p12"/>
          <p:cNvPicPr preferRelativeResize="0"/>
          <p:nvPr/>
        </p:nvPicPr>
        <p:blipFill rotWithShape="1">
          <a:blip r:embed="rId4">
            <a:alphaModFix/>
          </a:blip>
          <a:srcRect b="0" l="0" r="0" t="0"/>
          <a:stretch/>
        </p:blipFill>
        <p:spPr>
          <a:xfrm>
            <a:off x="6376858" y="2057400"/>
            <a:ext cx="5129342" cy="4024313"/>
          </a:xfrm>
          <a:prstGeom prst="rect">
            <a:avLst/>
          </a:prstGeom>
          <a:noFill/>
          <a:ln>
            <a:noFill/>
          </a:ln>
        </p:spPr>
      </p:pic>
      <p:graphicFrame>
        <p:nvGraphicFramePr>
          <p:cNvPr id="238" name="Google Shape;238;p12"/>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GUESSING GAME</a:t>
            </a:r>
            <a:endParaRPr/>
          </a:p>
        </p:txBody>
      </p:sp>
      <p:pic>
        <p:nvPicPr>
          <p:cNvPr id="244" name="Google Shape;244;p13"/>
          <p:cNvPicPr preferRelativeResize="0"/>
          <p:nvPr>
            <p:ph idx="1" type="body"/>
          </p:nvPr>
        </p:nvPicPr>
        <p:blipFill rotWithShape="1">
          <a:blip r:embed="rId3">
            <a:alphaModFix/>
          </a:blip>
          <a:srcRect b="0" l="0" r="0" t="0"/>
          <a:stretch/>
        </p:blipFill>
        <p:spPr>
          <a:xfrm>
            <a:off x="3501940" y="1897804"/>
            <a:ext cx="5188119" cy="3742552"/>
          </a:xfrm>
          <a:prstGeom prst="rect">
            <a:avLst/>
          </a:prstGeom>
          <a:noFill/>
          <a:ln>
            <a:noFill/>
          </a:ln>
        </p:spPr>
      </p:pic>
      <p:sp>
        <p:nvSpPr>
          <p:cNvPr id="245" name="Google Shape;245;p13"/>
          <p:cNvSpPr txBox="1"/>
          <p:nvPr/>
        </p:nvSpPr>
        <p:spPr>
          <a:xfrm>
            <a:off x="3743986" y="5724295"/>
            <a:ext cx="47040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Chart Credit: https://money.usnews.com</a:t>
            </a:r>
            <a:endParaRPr b="0" i="0" sz="1400" u="none" cap="none" strike="noStrike">
              <a:solidFill>
                <a:srgbClr val="000000"/>
              </a:solidFill>
              <a:latin typeface="Arial"/>
              <a:ea typeface="Arial"/>
              <a:cs typeface="Arial"/>
              <a:sym typeface="Arial"/>
            </a:endParaRPr>
          </a:p>
        </p:txBody>
      </p:sp>
      <p:graphicFrame>
        <p:nvGraphicFramePr>
          <p:cNvPr id="246" name="Google Shape;246;p13"/>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MARKET BUBBLES</a:t>
            </a:r>
            <a:endParaRPr/>
          </a:p>
        </p:txBody>
      </p:sp>
      <p:pic>
        <p:nvPicPr>
          <p:cNvPr id="252" name="Google Shape;252;p14"/>
          <p:cNvPicPr preferRelativeResize="0"/>
          <p:nvPr>
            <p:ph idx="1" type="body"/>
          </p:nvPr>
        </p:nvPicPr>
        <p:blipFill rotWithShape="1">
          <a:blip r:embed="rId3">
            <a:alphaModFix/>
          </a:blip>
          <a:srcRect b="0" l="0" r="0" t="0"/>
          <a:stretch/>
        </p:blipFill>
        <p:spPr>
          <a:xfrm>
            <a:off x="475213" y="1693139"/>
            <a:ext cx="5763909" cy="3802592"/>
          </a:xfrm>
          <a:prstGeom prst="rect">
            <a:avLst/>
          </a:prstGeom>
          <a:noFill/>
          <a:ln>
            <a:noFill/>
          </a:ln>
        </p:spPr>
      </p:pic>
      <p:pic>
        <p:nvPicPr>
          <p:cNvPr id="253" name="Google Shape;253;p14"/>
          <p:cNvPicPr preferRelativeResize="0"/>
          <p:nvPr/>
        </p:nvPicPr>
        <p:blipFill rotWithShape="1">
          <a:blip r:embed="rId4">
            <a:alphaModFix/>
          </a:blip>
          <a:srcRect b="0" l="0" r="0" t="0"/>
          <a:stretch/>
        </p:blipFill>
        <p:spPr>
          <a:xfrm>
            <a:off x="6239122" y="1693138"/>
            <a:ext cx="5267078" cy="3802592"/>
          </a:xfrm>
          <a:prstGeom prst="rect">
            <a:avLst/>
          </a:prstGeom>
          <a:noFill/>
          <a:ln>
            <a:noFill/>
          </a:ln>
        </p:spPr>
      </p:pic>
      <p:sp>
        <p:nvSpPr>
          <p:cNvPr id="254" name="Google Shape;254;p14"/>
          <p:cNvSpPr txBox="1"/>
          <p:nvPr/>
        </p:nvSpPr>
        <p:spPr>
          <a:xfrm>
            <a:off x="2307597" y="5599072"/>
            <a:ext cx="7863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https://www.visualcapitalist.com/most-valuable-companies-all-time/</a:t>
            </a:r>
            <a:endParaRPr b="0" i="0" sz="1400" u="none" cap="none" strike="noStrike">
              <a:solidFill>
                <a:srgbClr val="000000"/>
              </a:solidFill>
              <a:latin typeface="Arial"/>
              <a:ea typeface="Arial"/>
              <a:cs typeface="Arial"/>
              <a:sym typeface="Arial"/>
            </a:endParaRPr>
          </a:p>
        </p:txBody>
      </p:sp>
      <p:sp>
        <p:nvSpPr>
          <p:cNvPr id="255" name="Google Shape;255;p14"/>
          <p:cNvSpPr/>
          <p:nvPr/>
        </p:nvSpPr>
        <p:spPr>
          <a:xfrm>
            <a:off x="6167535" y="3975545"/>
            <a:ext cx="2752530" cy="103573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entury Gothic"/>
              <a:ea typeface="Century Gothic"/>
              <a:cs typeface="Century Gothic"/>
              <a:sym typeface="Century Gothic"/>
            </a:endParaRPr>
          </a:p>
        </p:txBody>
      </p:sp>
      <p:cxnSp>
        <p:nvCxnSpPr>
          <p:cNvPr id="256" name="Google Shape;256;p14"/>
          <p:cNvCxnSpPr/>
          <p:nvPr/>
        </p:nvCxnSpPr>
        <p:spPr>
          <a:xfrm flipH="1">
            <a:off x="8514184" y="1712167"/>
            <a:ext cx="782220" cy="2160037"/>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graphicFrame>
        <p:nvGraphicFramePr>
          <p:cNvPr id="257" name="Google Shape;257;p14"/>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SOUTH SEA AND </a:t>
            </a:r>
            <a:br>
              <a:rPr lang="en-US"/>
            </a:br>
            <a:r>
              <a:rPr lang="en-US"/>
              <a:t>SIR. ISAAC NEWTOWN</a:t>
            </a:r>
            <a:endParaRPr/>
          </a:p>
        </p:txBody>
      </p:sp>
      <p:sp>
        <p:nvSpPr>
          <p:cNvPr id="263" name="Google Shape;263;p1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Investment or Speculation</a:t>
            </a:r>
            <a:endParaRPr/>
          </a:p>
          <a:p>
            <a:pPr indent="-88900" lvl="0" marL="228600" rtl="0" algn="l">
              <a:lnSpc>
                <a:spcPct val="90000"/>
              </a:lnSpc>
              <a:spcBef>
                <a:spcPts val="1000"/>
              </a:spcBef>
              <a:spcAft>
                <a:spcPts val="0"/>
              </a:spcAft>
              <a:buClr>
                <a:schemeClr val="lt1"/>
              </a:buClr>
              <a:buSzPts val="2200"/>
              <a:buNone/>
            </a:pPr>
            <a:r>
              <a:t/>
            </a:r>
            <a:endParaRPr/>
          </a:p>
        </p:txBody>
      </p:sp>
      <p:pic>
        <p:nvPicPr>
          <p:cNvPr id="264" name="Google Shape;264;p15"/>
          <p:cNvPicPr preferRelativeResize="0"/>
          <p:nvPr/>
        </p:nvPicPr>
        <p:blipFill rotWithShape="1">
          <a:blip r:embed="rId3">
            <a:alphaModFix/>
          </a:blip>
          <a:srcRect b="0" l="0" r="0" t="0"/>
          <a:stretch/>
        </p:blipFill>
        <p:spPr>
          <a:xfrm>
            <a:off x="753035" y="2286000"/>
            <a:ext cx="5342965" cy="3352801"/>
          </a:xfrm>
          <a:prstGeom prst="rect">
            <a:avLst/>
          </a:prstGeom>
          <a:noFill/>
          <a:ln>
            <a:noFill/>
          </a:ln>
        </p:spPr>
      </p:pic>
      <p:pic>
        <p:nvPicPr>
          <p:cNvPr id="265" name="Google Shape;265;p15"/>
          <p:cNvPicPr preferRelativeResize="0"/>
          <p:nvPr/>
        </p:nvPicPr>
        <p:blipFill rotWithShape="1">
          <a:blip r:embed="rId4">
            <a:alphaModFix/>
          </a:blip>
          <a:srcRect b="0" l="0" r="0" t="0"/>
          <a:stretch/>
        </p:blipFill>
        <p:spPr>
          <a:xfrm>
            <a:off x="6163235" y="2922495"/>
            <a:ext cx="5562600" cy="2716306"/>
          </a:xfrm>
          <a:prstGeom prst="rect">
            <a:avLst/>
          </a:prstGeom>
          <a:noFill/>
          <a:ln>
            <a:noFill/>
          </a:ln>
        </p:spPr>
      </p:pic>
      <p:graphicFrame>
        <p:nvGraphicFramePr>
          <p:cNvPr id="266" name="Google Shape;266;p1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CRYPTOCURRENCY BUBBLE?</a:t>
            </a:r>
            <a:endParaRPr/>
          </a:p>
        </p:txBody>
      </p:sp>
      <p:sp>
        <p:nvSpPr>
          <p:cNvPr id="273" name="Google Shape;273;p16"/>
          <p:cNvSpPr txBox="1"/>
          <p:nvPr/>
        </p:nvSpPr>
        <p:spPr>
          <a:xfrm>
            <a:off x="4588490" y="5372577"/>
            <a:ext cx="3485700"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entury Gothic"/>
                <a:ea typeface="Century Gothic"/>
                <a:cs typeface="Century Gothic"/>
                <a:sym typeface="Century Gothic"/>
              </a:rPr>
              <a:t>https://www.reddit.com/r/Bitcoin/comments/7lp6fc/its_the_bull_trap_people/</a:t>
            </a:r>
            <a:endParaRPr b="0" i="0" sz="1400" u="none" cap="none" strike="noStrike">
              <a:solidFill>
                <a:srgbClr val="000000"/>
              </a:solidFill>
              <a:latin typeface="Arial"/>
              <a:ea typeface="Arial"/>
              <a:cs typeface="Arial"/>
              <a:sym typeface="Arial"/>
            </a:endParaRPr>
          </a:p>
        </p:txBody>
      </p:sp>
      <p:sp>
        <p:nvSpPr>
          <p:cNvPr id="274" name="Google Shape;274;p16"/>
          <p:cNvSpPr txBox="1"/>
          <p:nvPr>
            <p:ph idx="1" type="body"/>
          </p:nvPr>
        </p:nvSpPr>
        <p:spPr>
          <a:xfrm>
            <a:off x="685800" y="2178585"/>
            <a:ext cx="10820400" cy="4024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Jean-Paul Rodrigue</a:t>
            </a:r>
            <a:endParaRPr/>
          </a:p>
          <a:p>
            <a:pPr indent="-228600" lvl="1" marL="685800" rtl="0" algn="l">
              <a:lnSpc>
                <a:spcPct val="90000"/>
              </a:lnSpc>
              <a:spcBef>
                <a:spcPts val="500"/>
              </a:spcBef>
              <a:spcAft>
                <a:spcPts val="0"/>
              </a:spcAft>
              <a:buClr>
                <a:schemeClr val="lt1"/>
              </a:buClr>
              <a:buSzPts val="2000"/>
              <a:buChar char="•"/>
            </a:pPr>
            <a:r>
              <a:rPr lang="en-US"/>
              <a:t>phases of a bubble (2008)</a:t>
            </a:r>
            <a:endParaRPr/>
          </a:p>
          <a:p>
            <a:pPr indent="-88900" lvl="0" marL="228600" rtl="0" algn="l">
              <a:lnSpc>
                <a:spcPct val="90000"/>
              </a:lnSpc>
              <a:spcBef>
                <a:spcPts val="1000"/>
              </a:spcBef>
              <a:spcAft>
                <a:spcPts val="0"/>
              </a:spcAft>
              <a:buClr>
                <a:schemeClr val="lt1"/>
              </a:buClr>
              <a:buSzPts val="2200"/>
              <a:buNone/>
            </a:pPr>
            <a:r>
              <a:t/>
            </a:r>
            <a:endParaRPr/>
          </a:p>
        </p:txBody>
      </p:sp>
      <p:pic>
        <p:nvPicPr>
          <p:cNvPr id="275" name="Google Shape;275;p16"/>
          <p:cNvPicPr preferRelativeResize="0"/>
          <p:nvPr/>
        </p:nvPicPr>
        <p:blipFill rotWithShape="1">
          <a:blip r:embed="rId3">
            <a:alphaModFix/>
          </a:blip>
          <a:srcRect b="0" l="0" r="0" t="0"/>
          <a:stretch/>
        </p:blipFill>
        <p:spPr>
          <a:xfrm>
            <a:off x="685800" y="2945975"/>
            <a:ext cx="3902625" cy="2386470"/>
          </a:xfrm>
          <a:prstGeom prst="rect">
            <a:avLst/>
          </a:prstGeom>
          <a:noFill/>
          <a:ln cap="flat" cmpd="sng" w="114300">
            <a:solidFill>
              <a:srgbClr val="000000"/>
            </a:solidFill>
            <a:prstDash val="solid"/>
            <a:round/>
            <a:headEnd len="sm" w="sm" type="none"/>
            <a:tailEnd len="sm" w="sm" type="none"/>
          </a:ln>
        </p:spPr>
      </p:pic>
      <p:pic>
        <p:nvPicPr>
          <p:cNvPr id="276" name="Google Shape;276;p16"/>
          <p:cNvPicPr preferRelativeResize="0"/>
          <p:nvPr/>
        </p:nvPicPr>
        <p:blipFill rotWithShape="1">
          <a:blip r:embed="rId4">
            <a:alphaModFix/>
          </a:blip>
          <a:srcRect b="0" l="0" r="0" t="0"/>
          <a:stretch/>
        </p:blipFill>
        <p:spPr>
          <a:xfrm>
            <a:off x="4588423" y="2945973"/>
            <a:ext cx="3485828" cy="2386472"/>
          </a:xfrm>
          <a:prstGeom prst="rect">
            <a:avLst/>
          </a:prstGeom>
          <a:noFill/>
          <a:ln>
            <a:noFill/>
          </a:ln>
        </p:spPr>
      </p:pic>
      <p:pic>
        <p:nvPicPr>
          <p:cNvPr id="277" name="Google Shape;277;p16"/>
          <p:cNvPicPr preferRelativeResize="0"/>
          <p:nvPr/>
        </p:nvPicPr>
        <p:blipFill rotWithShape="1">
          <a:blip r:embed="rId5">
            <a:alphaModFix/>
          </a:blip>
          <a:srcRect b="0" l="0" r="0" t="0"/>
          <a:stretch/>
        </p:blipFill>
        <p:spPr>
          <a:xfrm>
            <a:off x="8074248" y="2945975"/>
            <a:ext cx="3492902" cy="2386469"/>
          </a:xfrm>
          <a:prstGeom prst="rect">
            <a:avLst/>
          </a:prstGeom>
          <a:noFill/>
          <a:ln>
            <a:noFill/>
          </a:ln>
        </p:spPr>
      </p:pic>
      <p:sp>
        <p:nvSpPr>
          <p:cNvPr id="278" name="Google Shape;278;p16"/>
          <p:cNvSpPr txBox="1"/>
          <p:nvPr/>
        </p:nvSpPr>
        <p:spPr>
          <a:xfrm>
            <a:off x="8074250" y="5372577"/>
            <a:ext cx="3492900"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entury Gothic"/>
                <a:ea typeface="Century Gothic"/>
                <a:cs typeface="Century Gothic"/>
                <a:sym typeface="Century Gothic"/>
              </a:rPr>
              <a:t>https://www.coinbase.com/price/bitcoin</a:t>
            </a:r>
            <a:endParaRPr b="0" i="0" sz="1400" u="none" cap="none" strike="noStrike">
              <a:solidFill>
                <a:srgbClr val="000000"/>
              </a:solidFill>
              <a:latin typeface="Arial"/>
              <a:ea typeface="Arial"/>
              <a:cs typeface="Arial"/>
              <a:sym typeface="Arial"/>
            </a:endParaRPr>
          </a:p>
        </p:txBody>
      </p:sp>
      <p:sp>
        <p:nvSpPr>
          <p:cNvPr id="279" name="Google Shape;279;p16"/>
          <p:cNvSpPr txBox="1"/>
          <p:nvPr/>
        </p:nvSpPr>
        <p:spPr>
          <a:xfrm>
            <a:off x="1102790" y="5487102"/>
            <a:ext cx="3485700" cy="923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entury Gothic"/>
                <a:ea typeface="Century Gothic"/>
                <a:cs typeface="Century Gothic"/>
                <a:sym typeface="Century Gothic"/>
              </a:rPr>
              <a:t>Source:</a:t>
            </a:r>
            <a:endParaRPr b="0" i="0" sz="1400" u="none" cap="none" strike="noStrike">
              <a:solidFill>
                <a:srgbClr val="000000"/>
              </a:solidFill>
              <a:latin typeface="Arial"/>
              <a:ea typeface="Arial"/>
              <a:cs typeface="Arial"/>
              <a:sym typeface="Arial"/>
            </a:endParaRPr>
          </a:p>
        </p:txBody>
      </p:sp>
      <p:graphicFrame>
        <p:nvGraphicFramePr>
          <p:cNvPr id="280" name="Google Shape;280;p16"/>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600"/>
              <a:buFont typeface="Century Gothic"/>
              <a:buNone/>
            </a:pPr>
            <a:r>
              <a:rPr lang="en-US" sz="3600"/>
              <a:t>OLD FINANCE - EARLY DEVELOPMENT OF ECONOMIC THEORIES</a:t>
            </a:r>
            <a:endParaRPr/>
          </a:p>
        </p:txBody>
      </p:sp>
      <p:sp>
        <p:nvSpPr>
          <p:cNvPr id="287" name="Google Shape;287;p1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2035"/>
              <a:buChar char="•"/>
            </a:pPr>
            <a:r>
              <a:rPr lang="en-US" sz="2035"/>
              <a:t>Adam Smith</a:t>
            </a:r>
            <a:endParaRPr/>
          </a:p>
          <a:p>
            <a:pPr indent="-228600" lvl="1" marL="685800" rtl="0" algn="l">
              <a:lnSpc>
                <a:spcPct val="70000"/>
              </a:lnSpc>
              <a:spcBef>
                <a:spcPts val="500"/>
              </a:spcBef>
              <a:spcAft>
                <a:spcPts val="0"/>
              </a:spcAft>
              <a:buClr>
                <a:schemeClr val="lt1"/>
              </a:buClr>
              <a:buSzPts val="1665"/>
              <a:buChar char="•"/>
            </a:pPr>
            <a:r>
              <a:rPr lang="en-US" sz="1665"/>
              <a:t>The Wealth of Nations (1776)</a:t>
            </a:r>
            <a:endParaRPr/>
          </a:p>
          <a:p>
            <a:pPr indent="-228600" lvl="2" marL="1143000" rtl="0" algn="l">
              <a:lnSpc>
                <a:spcPct val="70000"/>
              </a:lnSpc>
              <a:spcBef>
                <a:spcPts val="500"/>
              </a:spcBef>
              <a:spcAft>
                <a:spcPts val="0"/>
              </a:spcAft>
              <a:buClr>
                <a:schemeClr val="lt1"/>
              </a:buClr>
              <a:buSzPts val="1665"/>
              <a:buChar char="•"/>
            </a:pPr>
            <a:r>
              <a:rPr lang="en-US" sz="1665"/>
              <a:t>Self-interested, Rational Individual Assumption</a:t>
            </a:r>
            <a:endParaRPr/>
          </a:p>
          <a:p>
            <a:pPr indent="-228600" lvl="2" marL="1143000" rtl="0" algn="l">
              <a:lnSpc>
                <a:spcPct val="70000"/>
              </a:lnSpc>
              <a:spcBef>
                <a:spcPts val="500"/>
              </a:spcBef>
              <a:spcAft>
                <a:spcPts val="0"/>
              </a:spcAft>
              <a:buClr>
                <a:schemeClr val="lt1"/>
              </a:buClr>
              <a:buSzPts val="1665"/>
              <a:buChar char="•"/>
            </a:pPr>
            <a:r>
              <a:rPr lang="en-US" sz="1665"/>
              <a:t>Absolute Advantage</a:t>
            </a:r>
            <a:endParaRPr sz="1665"/>
          </a:p>
          <a:p>
            <a:pPr indent="-228600" lvl="0" marL="228600" rtl="0" algn="l">
              <a:lnSpc>
                <a:spcPct val="70000"/>
              </a:lnSpc>
              <a:spcBef>
                <a:spcPts val="1000"/>
              </a:spcBef>
              <a:spcAft>
                <a:spcPts val="0"/>
              </a:spcAft>
              <a:buClr>
                <a:schemeClr val="lt1"/>
              </a:buClr>
              <a:buSzPts val="2035"/>
              <a:buChar char="•"/>
            </a:pPr>
            <a:r>
              <a:rPr lang="en-US" sz="2035"/>
              <a:t>David Ricardo</a:t>
            </a:r>
            <a:endParaRPr sz="2035"/>
          </a:p>
          <a:p>
            <a:pPr indent="-228600" lvl="1" marL="685800" rtl="0" algn="l">
              <a:lnSpc>
                <a:spcPct val="70000"/>
              </a:lnSpc>
              <a:spcBef>
                <a:spcPts val="500"/>
              </a:spcBef>
              <a:spcAft>
                <a:spcPts val="0"/>
              </a:spcAft>
              <a:buClr>
                <a:schemeClr val="lt1"/>
              </a:buClr>
              <a:buSzPts val="1850"/>
              <a:buChar char="•"/>
            </a:pPr>
            <a:r>
              <a:rPr lang="en-US" sz="1850"/>
              <a:t>On the Principles of Political Economy and Taxation (1817)</a:t>
            </a:r>
            <a:endParaRPr/>
          </a:p>
          <a:p>
            <a:pPr indent="-228600" lvl="2" marL="1143000" rtl="0" algn="l">
              <a:lnSpc>
                <a:spcPct val="70000"/>
              </a:lnSpc>
              <a:spcBef>
                <a:spcPts val="500"/>
              </a:spcBef>
              <a:spcAft>
                <a:spcPts val="0"/>
              </a:spcAft>
              <a:buClr>
                <a:schemeClr val="lt1"/>
              </a:buClr>
              <a:buSzPts val="1850"/>
              <a:buChar char="•"/>
            </a:pPr>
            <a:r>
              <a:rPr lang="en-US" sz="1850"/>
              <a:t>Value</a:t>
            </a:r>
            <a:r>
              <a:rPr b="1" lang="en-US" sz="1850"/>
              <a:t> </a:t>
            </a:r>
            <a:r>
              <a:rPr lang="en-US" sz="1850"/>
              <a:t>theory</a:t>
            </a:r>
            <a:endParaRPr/>
          </a:p>
          <a:p>
            <a:pPr indent="-228600" lvl="0" marL="228600" rtl="0" algn="l">
              <a:lnSpc>
                <a:spcPct val="70000"/>
              </a:lnSpc>
              <a:spcBef>
                <a:spcPts val="1000"/>
              </a:spcBef>
              <a:spcAft>
                <a:spcPts val="0"/>
              </a:spcAft>
              <a:buClr>
                <a:schemeClr val="lt1"/>
              </a:buClr>
              <a:buSzPts val="2035"/>
              <a:buChar char="•"/>
            </a:pPr>
            <a:r>
              <a:rPr lang="en-US" sz="2035"/>
              <a:t>John Stuart Mill</a:t>
            </a:r>
            <a:endParaRPr/>
          </a:p>
          <a:p>
            <a:pPr indent="-228600" lvl="1" marL="685800" rtl="0" algn="l">
              <a:lnSpc>
                <a:spcPct val="70000"/>
              </a:lnSpc>
              <a:spcBef>
                <a:spcPts val="500"/>
              </a:spcBef>
              <a:spcAft>
                <a:spcPts val="0"/>
              </a:spcAft>
              <a:buClr>
                <a:schemeClr val="lt1"/>
              </a:buClr>
              <a:buSzPts val="1850"/>
              <a:buChar char="•"/>
            </a:pPr>
            <a:r>
              <a:rPr lang="en-US" sz="1850"/>
              <a:t>Essays on some unsettled questions of political economy (1844)</a:t>
            </a:r>
            <a:endParaRPr/>
          </a:p>
          <a:p>
            <a:pPr indent="-228600" lvl="2" marL="1143000" rtl="0" algn="l">
              <a:lnSpc>
                <a:spcPct val="70000"/>
              </a:lnSpc>
              <a:spcBef>
                <a:spcPts val="500"/>
              </a:spcBef>
              <a:spcAft>
                <a:spcPts val="0"/>
              </a:spcAft>
              <a:buClr>
                <a:schemeClr val="lt1"/>
              </a:buClr>
              <a:buSzPts val="1850"/>
              <a:buChar char="•"/>
            </a:pPr>
            <a:r>
              <a:rPr lang="en-US" sz="1850"/>
              <a:t>Comparative Advantage </a:t>
            </a:r>
            <a:endParaRPr/>
          </a:p>
          <a:p>
            <a:pPr indent="-228600" lvl="0" marL="228600" rtl="0" algn="l">
              <a:lnSpc>
                <a:spcPct val="70000"/>
              </a:lnSpc>
              <a:spcBef>
                <a:spcPts val="1000"/>
              </a:spcBef>
              <a:spcAft>
                <a:spcPts val="0"/>
              </a:spcAft>
              <a:buClr>
                <a:schemeClr val="lt1"/>
              </a:buClr>
              <a:buSzPts val="2035"/>
              <a:buChar char="•"/>
            </a:pPr>
            <a:r>
              <a:rPr lang="en-US" sz="2035"/>
              <a:t>Alfred Marshall</a:t>
            </a:r>
            <a:endParaRPr sz="2035"/>
          </a:p>
          <a:p>
            <a:pPr indent="-228600" lvl="2" marL="1143000" rtl="0" algn="l">
              <a:lnSpc>
                <a:spcPct val="70000"/>
              </a:lnSpc>
              <a:spcBef>
                <a:spcPts val="500"/>
              </a:spcBef>
              <a:spcAft>
                <a:spcPts val="0"/>
              </a:spcAft>
              <a:buClr>
                <a:schemeClr val="lt1"/>
              </a:buClr>
              <a:buSzPts val="1850"/>
              <a:buChar char="•"/>
            </a:pPr>
            <a:r>
              <a:rPr lang="en-US" sz="1850"/>
              <a:t>Principles of Economics (1890)</a:t>
            </a:r>
            <a:endParaRPr/>
          </a:p>
          <a:p>
            <a:pPr indent="-228600" lvl="3" marL="1600200" rtl="0" algn="l">
              <a:lnSpc>
                <a:spcPct val="70000"/>
              </a:lnSpc>
              <a:spcBef>
                <a:spcPts val="500"/>
              </a:spcBef>
              <a:spcAft>
                <a:spcPts val="0"/>
              </a:spcAft>
              <a:buClr>
                <a:schemeClr val="lt1"/>
              </a:buClr>
              <a:buSzPts val="1665"/>
              <a:buChar char="•"/>
            </a:pPr>
            <a:r>
              <a:rPr lang="en-US" sz="1665"/>
              <a:t>Neoclassical Economics</a:t>
            </a:r>
            <a:endParaRPr/>
          </a:p>
          <a:p>
            <a:pPr indent="-228600" lvl="3" marL="1600200" rtl="0" algn="l">
              <a:lnSpc>
                <a:spcPct val="70000"/>
              </a:lnSpc>
              <a:spcBef>
                <a:spcPts val="500"/>
              </a:spcBef>
              <a:spcAft>
                <a:spcPts val="0"/>
              </a:spcAft>
              <a:buClr>
                <a:schemeClr val="lt1"/>
              </a:buClr>
              <a:buSzPts val="1665"/>
              <a:buChar char="•"/>
            </a:pPr>
            <a:r>
              <a:rPr lang="en-US" sz="1665"/>
              <a:t>Marginalist Revolution</a:t>
            </a:r>
            <a:endParaRPr/>
          </a:p>
        </p:txBody>
      </p:sp>
      <p:graphicFrame>
        <p:nvGraphicFramePr>
          <p:cNvPr id="288" name="Google Shape;288;p1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OLD FINANCE - APPROACHES</a:t>
            </a:r>
            <a:endParaRPr/>
          </a:p>
        </p:txBody>
      </p:sp>
      <p:sp>
        <p:nvSpPr>
          <p:cNvPr id="295" name="Google Shape;295;p1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1800"/>
              <a:buChar char="•"/>
            </a:pPr>
            <a:r>
              <a:rPr lang="en-US" sz="1800"/>
              <a:t>Graham, Dodd and Cottle</a:t>
            </a:r>
            <a:endParaRPr/>
          </a:p>
          <a:p>
            <a:pPr indent="-228600" lvl="1" marL="685800" rtl="0" algn="l">
              <a:lnSpc>
                <a:spcPct val="80000"/>
              </a:lnSpc>
              <a:spcBef>
                <a:spcPts val="500"/>
              </a:spcBef>
              <a:spcAft>
                <a:spcPts val="0"/>
              </a:spcAft>
              <a:buClr>
                <a:schemeClr val="lt1"/>
              </a:buClr>
              <a:buSzPts val="1800"/>
              <a:buChar char="•"/>
            </a:pPr>
            <a:r>
              <a:rPr lang="en-US" sz="1800"/>
              <a:t> Security Analysis (1934) (1962)</a:t>
            </a:r>
            <a:endParaRPr/>
          </a:p>
          <a:p>
            <a:pPr indent="-228600" lvl="2" marL="1143000" rtl="0" algn="l">
              <a:lnSpc>
                <a:spcPct val="80000"/>
              </a:lnSpc>
              <a:spcBef>
                <a:spcPts val="500"/>
              </a:spcBef>
              <a:spcAft>
                <a:spcPts val="0"/>
              </a:spcAft>
              <a:buClr>
                <a:schemeClr val="lt1"/>
              </a:buClr>
              <a:buSzPts val="1800"/>
              <a:buChar char="•"/>
            </a:pPr>
            <a:r>
              <a:rPr lang="en-US"/>
              <a:t>Anticipation Approach</a:t>
            </a:r>
            <a:endParaRPr/>
          </a:p>
          <a:p>
            <a:pPr indent="-228600" lvl="2" marL="1143000" rtl="0" algn="l">
              <a:lnSpc>
                <a:spcPct val="80000"/>
              </a:lnSpc>
              <a:spcBef>
                <a:spcPts val="500"/>
              </a:spcBef>
              <a:spcAft>
                <a:spcPts val="0"/>
              </a:spcAft>
              <a:buClr>
                <a:schemeClr val="lt1"/>
              </a:buClr>
              <a:buSzPts val="1800"/>
              <a:buChar char="•"/>
            </a:pPr>
            <a:r>
              <a:rPr lang="en-US"/>
              <a:t>Relative Value Approach</a:t>
            </a:r>
            <a:endParaRPr/>
          </a:p>
          <a:p>
            <a:pPr indent="-228600" lvl="2" marL="1143000" rtl="0" algn="l">
              <a:lnSpc>
                <a:spcPct val="80000"/>
              </a:lnSpc>
              <a:spcBef>
                <a:spcPts val="500"/>
              </a:spcBef>
              <a:spcAft>
                <a:spcPts val="0"/>
              </a:spcAft>
              <a:buClr>
                <a:schemeClr val="lt1"/>
              </a:buClr>
              <a:buSzPts val="1800"/>
              <a:buChar char="•"/>
            </a:pPr>
            <a:r>
              <a:rPr lang="en-US"/>
              <a:t>Intrinsic Value Approach </a:t>
            </a:r>
            <a:endParaRPr/>
          </a:p>
          <a:p>
            <a:pPr indent="-228600" lvl="3" marL="1600200" rtl="0" algn="l">
              <a:lnSpc>
                <a:spcPct val="80000"/>
              </a:lnSpc>
              <a:spcBef>
                <a:spcPts val="500"/>
              </a:spcBef>
              <a:spcAft>
                <a:spcPts val="0"/>
              </a:spcAft>
              <a:buClr>
                <a:schemeClr val="lt1"/>
              </a:buClr>
              <a:buSzPts val="1800"/>
              <a:buChar char="•"/>
            </a:pPr>
            <a:r>
              <a:rPr lang="en-US" sz="1800"/>
              <a:t>Margin of safety</a:t>
            </a:r>
            <a:endParaRPr/>
          </a:p>
          <a:p>
            <a:pPr indent="-228600" lvl="3" marL="1600200" rtl="0" algn="l">
              <a:lnSpc>
                <a:spcPct val="80000"/>
              </a:lnSpc>
              <a:spcBef>
                <a:spcPts val="500"/>
              </a:spcBef>
              <a:spcAft>
                <a:spcPts val="0"/>
              </a:spcAft>
              <a:buClr>
                <a:schemeClr val="lt1"/>
              </a:buClr>
              <a:buSzPts val="1800"/>
              <a:buChar char="•"/>
            </a:pPr>
            <a:r>
              <a:rPr lang="en-US" sz="1800"/>
              <a:t>“Ignore Mr. Market’s emotional issue and focus on the long-run”</a:t>
            </a:r>
            <a:endParaRPr sz="1800"/>
          </a:p>
          <a:p>
            <a:pPr indent="-228600" lvl="0" marL="228600" rtl="0" algn="l">
              <a:lnSpc>
                <a:spcPct val="80000"/>
              </a:lnSpc>
              <a:spcBef>
                <a:spcPts val="1000"/>
              </a:spcBef>
              <a:spcAft>
                <a:spcPts val="0"/>
              </a:spcAft>
              <a:buClr>
                <a:schemeClr val="lt1"/>
              </a:buClr>
              <a:buSzPts val="1800"/>
              <a:buChar char="•"/>
            </a:pPr>
            <a:r>
              <a:rPr lang="en-US" sz="1800"/>
              <a:t>John Keynes</a:t>
            </a:r>
            <a:endParaRPr sz="1800"/>
          </a:p>
          <a:p>
            <a:pPr indent="-228600" lvl="1" marL="685800" rtl="0" algn="l">
              <a:lnSpc>
                <a:spcPct val="80000"/>
              </a:lnSpc>
              <a:spcBef>
                <a:spcPts val="500"/>
              </a:spcBef>
              <a:spcAft>
                <a:spcPts val="0"/>
              </a:spcAft>
              <a:buClr>
                <a:schemeClr val="lt1"/>
              </a:buClr>
              <a:buSzPts val="1800"/>
              <a:buChar char="•"/>
            </a:pPr>
            <a:r>
              <a:rPr lang="en-US" sz="1800"/>
              <a:t>The General Theory of Employment, Interest and Money (1936)(1964)</a:t>
            </a:r>
            <a:endParaRPr sz="1800"/>
          </a:p>
          <a:p>
            <a:pPr indent="-228600" lvl="2" marL="1143000" rtl="0" algn="l">
              <a:lnSpc>
                <a:spcPct val="80000"/>
              </a:lnSpc>
              <a:spcBef>
                <a:spcPts val="500"/>
              </a:spcBef>
              <a:spcAft>
                <a:spcPts val="0"/>
              </a:spcAft>
              <a:buClr>
                <a:schemeClr val="lt1"/>
              </a:buClr>
              <a:buSzPts val="1800"/>
              <a:buChar char="•"/>
            </a:pPr>
            <a:r>
              <a:rPr lang="en-US"/>
              <a:t>Anticipation Approach </a:t>
            </a:r>
            <a:endParaRPr/>
          </a:p>
          <a:p>
            <a:pPr indent="-228600" lvl="2" marL="1143000" rtl="0" algn="l">
              <a:lnSpc>
                <a:spcPct val="80000"/>
              </a:lnSpc>
              <a:spcBef>
                <a:spcPts val="500"/>
              </a:spcBef>
              <a:spcAft>
                <a:spcPts val="0"/>
              </a:spcAft>
              <a:buClr>
                <a:schemeClr val="lt1"/>
              </a:buClr>
              <a:buSzPts val="1800"/>
              <a:buChar char="•"/>
            </a:pPr>
            <a:r>
              <a:rPr lang="en-US"/>
              <a:t>“In the long run we are all dead.”</a:t>
            </a:r>
            <a:endParaRPr/>
          </a:p>
          <a:p>
            <a:pPr indent="-228600" lvl="2" marL="1143000" rtl="0" algn="l">
              <a:lnSpc>
                <a:spcPct val="80000"/>
              </a:lnSpc>
              <a:spcBef>
                <a:spcPts val="500"/>
              </a:spcBef>
              <a:spcAft>
                <a:spcPts val="0"/>
              </a:spcAft>
              <a:buClr>
                <a:schemeClr val="lt1"/>
              </a:buClr>
              <a:buSzPts val="1800"/>
              <a:buChar char="•"/>
            </a:pPr>
            <a:r>
              <a:rPr lang="en-US"/>
              <a:t>“Markets can remain irrational longer than you can remain solvent”</a:t>
            </a:r>
            <a:endParaRPr i="1"/>
          </a:p>
          <a:p>
            <a:pPr indent="-228600" lvl="2" marL="1143000" rtl="0" algn="l">
              <a:lnSpc>
                <a:spcPct val="80000"/>
              </a:lnSpc>
              <a:spcBef>
                <a:spcPts val="500"/>
              </a:spcBef>
              <a:spcAft>
                <a:spcPts val="0"/>
              </a:spcAft>
              <a:buClr>
                <a:schemeClr val="lt1"/>
              </a:buClr>
              <a:buSzPts val="1800"/>
              <a:buChar char="•"/>
            </a:pPr>
            <a:r>
              <a:rPr lang="en-US"/>
              <a:t>(Misattributed)</a:t>
            </a:r>
            <a:r>
              <a:rPr i="1" lang="en-US"/>
              <a:t> “</a:t>
            </a:r>
            <a:r>
              <a:rPr lang="en-US"/>
              <a:t>It is better to be vaguely right than exactly wrong.</a:t>
            </a:r>
            <a:r>
              <a:rPr i="1" lang="en-US"/>
              <a:t>” - </a:t>
            </a:r>
            <a:r>
              <a:rPr lang="en-US"/>
              <a:t>Carveth Read (1898)</a:t>
            </a:r>
            <a:endParaRPr/>
          </a:p>
          <a:p>
            <a:pPr indent="-88900" lvl="0" marL="228600" rtl="0" algn="l">
              <a:lnSpc>
                <a:spcPct val="80000"/>
              </a:lnSpc>
              <a:spcBef>
                <a:spcPts val="1000"/>
              </a:spcBef>
              <a:spcAft>
                <a:spcPts val="0"/>
              </a:spcAft>
              <a:buClr>
                <a:schemeClr val="lt1"/>
              </a:buClr>
              <a:buSzPts val="2200"/>
              <a:buNone/>
            </a:pPr>
            <a:r>
              <a:t/>
            </a:r>
            <a:endParaRPr/>
          </a:p>
        </p:txBody>
      </p:sp>
      <p:graphicFrame>
        <p:nvGraphicFramePr>
          <p:cNvPr id="296" name="Google Shape;296;p1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OLD FINANCE - PRACTICES</a:t>
            </a:r>
            <a:endParaRPr/>
          </a:p>
        </p:txBody>
      </p:sp>
      <p:sp>
        <p:nvSpPr>
          <p:cNvPr id="303" name="Google Shape;303;p19"/>
          <p:cNvSpPr txBox="1"/>
          <p:nvPr>
            <p:ph idx="1" type="body"/>
          </p:nvPr>
        </p:nvSpPr>
        <p:spPr>
          <a:xfrm>
            <a:off x="685800" y="2194561"/>
            <a:ext cx="10820400" cy="392259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80000"/>
              </a:lnSpc>
              <a:spcBef>
                <a:spcPts val="0"/>
              </a:spcBef>
              <a:spcAft>
                <a:spcPts val="0"/>
              </a:spcAft>
              <a:buClr>
                <a:schemeClr val="lt1"/>
              </a:buClr>
              <a:buSzPts val="2000"/>
              <a:buChar char="•"/>
            </a:pPr>
            <a:r>
              <a:rPr lang="en-US" sz="2000"/>
              <a:t>Philip Fisher</a:t>
            </a:r>
            <a:endParaRPr/>
          </a:p>
          <a:p>
            <a:pPr indent="-228600" lvl="1" marL="685800" rtl="0" algn="l">
              <a:lnSpc>
                <a:spcPct val="80000"/>
              </a:lnSpc>
              <a:spcBef>
                <a:spcPts val="500"/>
              </a:spcBef>
              <a:spcAft>
                <a:spcPts val="0"/>
              </a:spcAft>
              <a:buClr>
                <a:schemeClr val="lt1"/>
              </a:buClr>
              <a:buSzPts val="2000"/>
              <a:buChar char="•"/>
            </a:pPr>
            <a:r>
              <a:rPr lang="en-US"/>
              <a:t>Common stocks and uncommon profits (1958)</a:t>
            </a:r>
            <a:endParaRPr/>
          </a:p>
          <a:p>
            <a:pPr indent="-228600" lvl="2" marL="1143000" rtl="0" algn="l">
              <a:lnSpc>
                <a:spcPct val="80000"/>
              </a:lnSpc>
              <a:spcBef>
                <a:spcPts val="500"/>
              </a:spcBef>
              <a:spcAft>
                <a:spcPts val="0"/>
              </a:spcAft>
              <a:buClr>
                <a:schemeClr val="lt1"/>
              </a:buClr>
              <a:buSzPts val="2000"/>
              <a:buChar char="•"/>
            </a:pPr>
            <a:r>
              <a:rPr lang="en-US" sz="2000"/>
              <a:t>the best time to sell a stock is "almost never“</a:t>
            </a:r>
            <a:endParaRPr/>
          </a:p>
          <a:p>
            <a:pPr indent="-228600" lvl="0" marL="228600" rtl="0" algn="l">
              <a:lnSpc>
                <a:spcPct val="80000"/>
              </a:lnSpc>
              <a:spcBef>
                <a:spcPts val="1000"/>
              </a:spcBef>
              <a:spcAft>
                <a:spcPts val="0"/>
              </a:spcAft>
              <a:buClr>
                <a:schemeClr val="lt1"/>
              </a:buClr>
              <a:buSzPts val="2000"/>
              <a:buChar char="•"/>
            </a:pPr>
            <a:r>
              <a:rPr lang="en-US" sz="2000"/>
              <a:t>Warren Buffett</a:t>
            </a:r>
            <a:endParaRPr/>
          </a:p>
          <a:p>
            <a:pPr indent="-228600" lvl="1" marL="685800" rtl="0" algn="l">
              <a:lnSpc>
                <a:spcPct val="80000"/>
              </a:lnSpc>
              <a:spcBef>
                <a:spcPts val="500"/>
              </a:spcBef>
              <a:spcAft>
                <a:spcPts val="0"/>
              </a:spcAft>
              <a:buClr>
                <a:schemeClr val="lt1"/>
              </a:buClr>
              <a:buSzPts val="2000"/>
              <a:buChar char="•"/>
            </a:pPr>
            <a:r>
              <a:rPr lang="en-US"/>
              <a:t>Quotes and Misquotes</a:t>
            </a:r>
            <a:endParaRPr/>
          </a:p>
          <a:p>
            <a:pPr indent="-228600" lvl="2" marL="1143000" rtl="0" algn="l">
              <a:lnSpc>
                <a:spcPct val="80000"/>
              </a:lnSpc>
              <a:spcBef>
                <a:spcPts val="500"/>
              </a:spcBef>
              <a:spcAft>
                <a:spcPts val="0"/>
              </a:spcAft>
              <a:buClr>
                <a:schemeClr val="lt1"/>
              </a:buClr>
              <a:buSzPts val="2000"/>
              <a:buChar char="•"/>
            </a:pPr>
            <a:r>
              <a:rPr lang="en-US" sz="2000"/>
              <a:t>“I’d be a bum on the street with a tin cup, if the market were always efficient.”</a:t>
            </a:r>
            <a:endParaRPr/>
          </a:p>
          <a:p>
            <a:pPr indent="-228600" lvl="2" marL="1143000" rtl="0" algn="l">
              <a:lnSpc>
                <a:spcPct val="80000"/>
              </a:lnSpc>
              <a:spcBef>
                <a:spcPts val="500"/>
              </a:spcBef>
              <a:spcAft>
                <a:spcPts val="0"/>
              </a:spcAft>
              <a:buClr>
                <a:schemeClr val="lt1"/>
              </a:buClr>
              <a:buSzPts val="2000"/>
              <a:buChar char="•"/>
            </a:pPr>
            <a:r>
              <a:rPr lang="en-US" sz="2000"/>
              <a:t>“Our favorite holding period is forever”</a:t>
            </a:r>
            <a:endParaRPr/>
          </a:p>
          <a:p>
            <a:pPr indent="-228600" lvl="2" marL="1143000" rtl="0" algn="l">
              <a:lnSpc>
                <a:spcPct val="80000"/>
              </a:lnSpc>
              <a:spcBef>
                <a:spcPts val="500"/>
              </a:spcBef>
              <a:spcAft>
                <a:spcPts val="0"/>
              </a:spcAft>
              <a:buClr>
                <a:schemeClr val="lt1"/>
              </a:buClr>
              <a:buSzPts val="2000"/>
              <a:buChar char="•"/>
            </a:pPr>
            <a:r>
              <a:rPr lang="en-US" sz="2000"/>
              <a:t>Not buying a stock but Investing in a business</a:t>
            </a:r>
            <a:endParaRPr/>
          </a:p>
          <a:p>
            <a:pPr indent="-228600" lvl="0" marL="228600" rtl="0" algn="l">
              <a:lnSpc>
                <a:spcPct val="80000"/>
              </a:lnSpc>
              <a:spcBef>
                <a:spcPts val="1000"/>
              </a:spcBef>
              <a:spcAft>
                <a:spcPts val="0"/>
              </a:spcAft>
              <a:buClr>
                <a:schemeClr val="lt1"/>
              </a:buClr>
              <a:buSzPts val="2000"/>
              <a:buChar char="•"/>
            </a:pPr>
            <a:r>
              <a:rPr lang="en-US" sz="2000"/>
              <a:t>Vahan Janjigian* </a:t>
            </a:r>
            <a:endParaRPr/>
          </a:p>
          <a:p>
            <a:pPr indent="-228600" lvl="1" marL="685800" rtl="0" algn="l">
              <a:lnSpc>
                <a:spcPct val="80000"/>
              </a:lnSpc>
              <a:spcBef>
                <a:spcPts val="500"/>
              </a:spcBef>
              <a:spcAft>
                <a:spcPts val="0"/>
              </a:spcAft>
              <a:buClr>
                <a:schemeClr val="lt1"/>
              </a:buClr>
              <a:buSzPts val="2000"/>
              <a:buChar char="•"/>
            </a:pPr>
            <a:r>
              <a:rPr lang="en-US"/>
              <a:t>Even Buffett isn’t perfect – What You Can and Can’t Learn from the World’s Greatest Investor (2008)</a:t>
            </a:r>
            <a:endParaRPr/>
          </a:p>
          <a:p>
            <a:pPr indent="-228600" lvl="2" marL="1143000" rtl="0" algn="l">
              <a:lnSpc>
                <a:spcPct val="80000"/>
              </a:lnSpc>
              <a:spcBef>
                <a:spcPts val="500"/>
              </a:spcBef>
              <a:spcAft>
                <a:spcPts val="0"/>
              </a:spcAft>
              <a:buClr>
                <a:schemeClr val="lt1"/>
              </a:buClr>
              <a:buSzPts val="2000"/>
              <a:buChar char="•"/>
            </a:pPr>
            <a:r>
              <a:rPr lang="en-US" sz="2000"/>
              <a:t> Average investors should “never marry a stock.”</a:t>
            </a:r>
            <a:endParaRPr sz="2000"/>
          </a:p>
        </p:txBody>
      </p:sp>
      <p:graphicFrame>
        <p:nvGraphicFramePr>
          <p:cNvPr id="304" name="Google Shape;304;p1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DISCLAIMER</a:t>
            </a:r>
            <a:br>
              <a:rPr b="1" lang="en-US"/>
            </a:br>
            <a:endParaRPr/>
          </a:p>
        </p:txBody>
      </p:sp>
      <p:sp>
        <p:nvSpPr>
          <p:cNvPr id="157" name="Google Shape;157;p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935"/>
              <a:buChar char="•"/>
            </a:pPr>
            <a:r>
              <a:rPr lang="en-US" sz="935"/>
              <a:t>NO INVESTMENT ADVICE</a:t>
            </a:r>
            <a:endParaRPr sz="935"/>
          </a:p>
          <a:p>
            <a:pPr indent="-228600" lvl="1" marL="685800" rtl="0" algn="l">
              <a:lnSpc>
                <a:spcPct val="70000"/>
              </a:lnSpc>
              <a:spcBef>
                <a:spcPts val="500"/>
              </a:spcBef>
              <a:spcAft>
                <a:spcPts val="0"/>
              </a:spcAft>
              <a:buClr>
                <a:schemeClr val="lt1"/>
              </a:buClr>
              <a:buSzPts val="765"/>
              <a:buChar char="•"/>
            </a:pPr>
            <a:r>
              <a:rPr lang="en-US" sz="765"/>
              <a:t>The presentation and content is for informational purposes only, you should not construe any such information or other material as legal, tax, investment, financial, or other advice. Nothing contained in this presentation constitutes a solicitation, recommendation, endorsement, or offer by any third-party service provider to buy or sell any securities or other financial instruments in this or in in any other jurisdiction in which such solicitation or offer would be unlawful under the securities laws of such jurisdiction.</a:t>
            </a:r>
            <a:endParaRPr sz="765"/>
          </a:p>
          <a:p>
            <a:pPr indent="-228600" lvl="1" marL="685800" rtl="0" algn="l">
              <a:lnSpc>
                <a:spcPct val="70000"/>
              </a:lnSpc>
              <a:spcBef>
                <a:spcPts val="500"/>
              </a:spcBef>
              <a:spcAft>
                <a:spcPts val="0"/>
              </a:spcAft>
              <a:buClr>
                <a:schemeClr val="lt1"/>
              </a:buClr>
              <a:buSzPts val="765"/>
              <a:buChar char="•"/>
            </a:pPr>
            <a:r>
              <a:rPr lang="en-US" sz="765"/>
              <a:t>All content in this presentation is information of a general nature and does not address the circumstances of any particular individual or entity. Nothing in this presentation constitutes professional and/or financial advice, nor does any information in this presentation constitute a comprehensive or complete statement of the matters discussed or the law relating thereto. University of Toronto, RiskLab and I am not a fiduciary by virtue of any person’s use of or access to the presentation. You alone assume the sole responsibility of evaluating the merits and risks associated with the use of any information or other Content in this presentation before making any decisions based on such information or other Content. In exchange for viewing this presentation, you agree not to hold me, my affiliates or any third party service provider liable for any possible claim for damages arising from any decision you make based on information or other Content made available to you through the presentation.</a:t>
            </a:r>
            <a:endParaRPr sz="765"/>
          </a:p>
          <a:p>
            <a:pPr indent="-228600" lvl="0" marL="228600" rtl="0" algn="l">
              <a:lnSpc>
                <a:spcPct val="70000"/>
              </a:lnSpc>
              <a:spcBef>
                <a:spcPts val="1000"/>
              </a:spcBef>
              <a:spcAft>
                <a:spcPts val="0"/>
              </a:spcAft>
              <a:buClr>
                <a:schemeClr val="lt1"/>
              </a:buClr>
              <a:buSzPts val="935"/>
              <a:buChar char="•"/>
            </a:pPr>
            <a:r>
              <a:rPr lang="en-US" sz="935"/>
              <a:t>THIRD PARTY</a:t>
            </a:r>
            <a:endParaRPr sz="935"/>
          </a:p>
          <a:p>
            <a:pPr indent="-228600" lvl="1" marL="685800" rtl="0" algn="l">
              <a:lnSpc>
                <a:spcPct val="70000"/>
              </a:lnSpc>
              <a:spcBef>
                <a:spcPts val="500"/>
              </a:spcBef>
              <a:spcAft>
                <a:spcPts val="0"/>
              </a:spcAft>
              <a:buClr>
                <a:schemeClr val="lt1"/>
              </a:buClr>
              <a:buSzPts val="765"/>
              <a:buChar char="•"/>
            </a:pPr>
            <a:r>
              <a:rPr lang="en-US" sz="765"/>
              <a:t>As a convenience to you, this presentation provides hyperlinks to web sites operated by third parties.  When you select these hyperlinks you will be leaving the presentation.  Because University of Toronto, RiskLab and I have no control over such sites or their content, University of Toronto, RiskLab and I am not responsible for the availability of such external sites or their content, and do not adopt, endorse or nor is responsible or liable for any such sites or content, including advertising, products or other materials, on or available through such sites or resources.  Other web sites may provide links to this presentation with or without my authorization.  I shall not be responsible or liable for any links from those sites to this presentation, or for any content, advertising, products or other materials available on or through such other sites, or any loss or damages incurred in connection therewith.  </a:t>
            </a:r>
            <a:endParaRPr sz="765"/>
          </a:p>
          <a:p>
            <a:pPr indent="-228600" lvl="1" marL="685800" rtl="0" algn="l">
              <a:lnSpc>
                <a:spcPct val="70000"/>
              </a:lnSpc>
              <a:spcBef>
                <a:spcPts val="500"/>
              </a:spcBef>
              <a:spcAft>
                <a:spcPts val="0"/>
              </a:spcAft>
              <a:buSzPts val="765"/>
              <a:buChar char="•"/>
            </a:pPr>
            <a:r>
              <a:rPr lang="en-US" sz="765"/>
              <a:t>Your use of third party web sites and content, including without limitation, your use of any information, data, advertising, products, or other materials on or available through such web sites, is at your own risk and is subject to their terms of use.</a:t>
            </a:r>
            <a:endParaRPr/>
          </a:p>
          <a:p>
            <a:pPr indent="-228600" lvl="0" marL="228600" rtl="0" algn="l">
              <a:lnSpc>
                <a:spcPct val="70000"/>
              </a:lnSpc>
              <a:spcBef>
                <a:spcPts val="1000"/>
              </a:spcBef>
              <a:spcAft>
                <a:spcPts val="0"/>
              </a:spcAft>
              <a:buClr>
                <a:schemeClr val="lt1"/>
              </a:buClr>
              <a:buSzPts val="935"/>
              <a:buChar char="•"/>
            </a:pPr>
            <a:r>
              <a:rPr lang="en-US" sz="935"/>
              <a:t>NO RELIANCE</a:t>
            </a:r>
            <a:endParaRPr/>
          </a:p>
          <a:p>
            <a:pPr indent="-228600" lvl="1" marL="685800" rtl="0" algn="l">
              <a:lnSpc>
                <a:spcPct val="70000"/>
              </a:lnSpc>
              <a:spcBef>
                <a:spcPts val="500"/>
              </a:spcBef>
              <a:spcAft>
                <a:spcPts val="0"/>
              </a:spcAft>
              <a:buClr>
                <a:schemeClr val="lt1"/>
              </a:buClr>
              <a:buSzPts val="935"/>
              <a:buChar char="•"/>
            </a:pPr>
            <a:r>
              <a:rPr lang="en-US" sz="765"/>
              <a:t>Accordingly, University of Toronto, RiskLab and I will not be liable, whether in contract, tort (including negligence) or otherwise, in respect of any damage, expense or other loss you may suffer arising out of such information or any reliance you may place upon such information. Any arrangements between you and any third party contacted via the Website are at your sole risk.</a:t>
            </a:r>
            <a:endParaRPr/>
          </a:p>
          <a:p>
            <a:pPr indent="-228600" lvl="0" marL="228600" rtl="0" algn="l">
              <a:lnSpc>
                <a:spcPct val="70000"/>
              </a:lnSpc>
              <a:spcBef>
                <a:spcPts val="1000"/>
              </a:spcBef>
              <a:spcAft>
                <a:spcPts val="0"/>
              </a:spcAft>
              <a:buClr>
                <a:schemeClr val="lt1"/>
              </a:buClr>
              <a:buSzPts val="935"/>
              <a:buChar char="•"/>
            </a:pPr>
            <a:r>
              <a:rPr lang="en-US" sz="935"/>
              <a:t>LIMITATION OF LIABILITY</a:t>
            </a:r>
            <a:endParaRPr sz="935"/>
          </a:p>
          <a:p>
            <a:pPr indent="-228600" lvl="1" marL="685800" rtl="0" algn="l">
              <a:lnSpc>
                <a:spcPct val="70000"/>
              </a:lnSpc>
              <a:spcBef>
                <a:spcPts val="500"/>
              </a:spcBef>
              <a:spcAft>
                <a:spcPts val="0"/>
              </a:spcAft>
              <a:buSzPts val="765"/>
              <a:buChar char="•"/>
            </a:pPr>
            <a:r>
              <a:rPr lang="en-US" sz="765"/>
              <a:t>Your exclusive remedy for dissatisfaction with this presentation and content is to stop using them. University of toronto, risklad and I am not liable for any direct, indirect, incidental, consequential, special or punitive damages, under any theory of liability, including without limitation, damages for loss of profits, use, data, or loss of other intangibles. In particular, and without limitation, university of toronto, risklad and I will not be liable for damages of any kind resulting from your use of or inability to use the site or content.</a:t>
            </a:r>
            <a:endParaRPr/>
          </a:p>
          <a:p>
            <a:pPr indent="-228600" lvl="1" marL="685800" rtl="0" algn="l">
              <a:lnSpc>
                <a:spcPct val="70000"/>
              </a:lnSpc>
              <a:spcBef>
                <a:spcPts val="500"/>
              </a:spcBef>
              <a:spcAft>
                <a:spcPts val="0"/>
              </a:spcAft>
              <a:buClr>
                <a:schemeClr val="lt1"/>
              </a:buClr>
              <a:buSzPts val="765"/>
              <a:buChar char="•"/>
            </a:pPr>
            <a:r>
              <a:rPr lang="en-US" sz="765"/>
              <a:t>While I try to maintain the integrity and security of the presentation or content, I do not guarantee that the presentation or content is or remains secure, complete or correct, or that access to the presentation or content will be uninterrupted or error free.  The presentation and content may include inaccuracies, errors and materials that violate or conflict with these Terms. </a:t>
            </a:r>
            <a:endParaRPr sz="765"/>
          </a:p>
          <a:p>
            <a:pPr indent="-228600" lvl="0" marL="228600" rtl="0" algn="l">
              <a:lnSpc>
                <a:spcPct val="70000"/>
              </a:lnSpc>
              <a:spcBef>
                <a:spcPts val="1000"/>
              </a:spcBef>
              <a:spcAft>
                <a:spcPts val="0"/>
              </a:spcAft>
              <a:buClr>
                <a:schemeClr val="lt1"/>
              </a:buClr>
              <a:buSzPts val="935"/>
              <a:buChar char="•"/>
            </a:pPr>
            <a:r>
              <a:rPr lang="en-US" sz="935"/>
              <a:t>LIMITED RIGHT OF USE/OWNERSHIP OF CONTENT</a:t>
            </a:r>
            <a:endParaRPr sz="935"/>
          </a:p>
          <a:p>
            <a:pPr indent="-228600" lvl="1" marL="685800" rtl="0" algn="l">
              <a:lnSpc>
                <a:spcPct val="70000"/>
              </a:lnSpc>
              <a:spcBef>
                <a:spcPts val="500"/>
              </a:spcBef>
              <a:spcAft>
                <a:spcPts val="0"/>
              </a:spcAft>
              <a:buClr>
                <a:schemeClr val="lt1"/>
              </a:buClr>
              <a:buSzPts val="765"/>
              <a:buChar char="•"/>
            </a:pPr>
            <a:r>
              <a:rPr lang="en-US" sz="765"/>
              <a:t>You are permitted to use the presentation for your personal, non-commercial use only. The presentation and content are and shall remain the property of me or the original copyright owners, and is protected by copyright, trademark, patent, and/or other intellectual property, proprietary, work product rights and laws.  You may use the presentation for your personal, noncommercial use, provided that you keep intact all copyright, trademark, patent and other proprietary notices.  Except as expressly authorized in advance by me in writing, you agree not to reproduce, modify or create derivative works based on, rent, lease, loan, sell, distribute, publish, publicly perform or display, reverse engineer, de-compile or dissemble, all or any part of the presentation or content. If you are one of the copyright owners and wish your work to be taken off from this presentation, please contact me at </a:t>
            </a:r>
            <a:r>
              <a:rPr lang="en-US" sz="765" u="sng">
                <a:solidFill>
                  <a:schemeClr val="hlink"/>
                </a:solidFill>
                <a:hlinkClick r:id="rId3"/>
              </a:rPr>
              <a:t>wenlong.zhao@outlook.com</a:t>
            </a:r>
            <a:r>
              <a:rPr lang="en-US" sz="765"/>
              <a:t> with a description of the material(s) at issue.</a:t>
            </a:r>
            <a:endParaRPr sz="76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MODERN FINANCE – MATHEMATICAL ANALYSIS</a:t>
            </a:r>
            <a:endParaRPr/>
          </a:p>
        </p:txBody>
      </p:sp>
      <p:sp>
        <p:nvSpPr>
          <p:cNvPr id="311" name="Google Shape;311;p2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Irving</a:t>
            </a:r>
            <a:r>
              <a:rPr b="1" lang="en-US"/>
              <a:t> </a:t>
            </a:r>
            <a:r>
              <a:rPr lang="en-US"/>
              <a:t>Fisher*</a:t>
            </a:r>
            <a:endParaRPr/>
          </a:p>
          <a:p>
            <a:pPr indent="-228600" lvl="1" marL="685800" rtl="0" algn="l">
              <a:lnSpc>
                <a:spcPct val="90000"/>
              </a:lnSpc>
              <a:spcBef>
                <a:spcPts val="500"/>
              </a:spcBef>
              <a:spcAft>
                <a:spcPts val="0"/>
              </a:spcAft>
              <a:buClr>
                <a:schemeClr val="lt1"/>
              </a:buClr>
              <a:buSzPts val="2000"/>
              <a:buChar char="•"/>
            </a:pPr>
            <a:r>
              <a:rPr lang="en-US"/>
              <a:t>Mathematical Investigations in the Theory of Value and Prices (1892)</a:t>
            </a:r>
            <a:endParaRPr/>
          </a:p>
          <a:p>
            <a:pPr indent="-228600" lvl="1" marL="685800" rtl="0" algn="l">
              <a:lnSpc>
                <a:spcPct val="90000"/>
              </a:lnSpc>
              <a:spcBef>
                <a:spcPts val="500"/>
              </a:spcBef>
              <a:spcAft>
                <a:spcPts val="0"/>
              </a:spcAft>
              <a:buClr>
                <a:schemeClr val="lt1"/>
              </a:buClr>
              <a:buSzPts val="2000"/>
              <a:buChar char="•"/>
            </a:pPr>
            <a:r>
              <a:rPr lang="en-US"/>
              <a:t>The Theory of Interest, as Determined by Impatience to Spend Income and Opportunity to Invest It (1930)</a:t>
            </a:r>
            <a:endParaRPr/>
          </a:p>
          <a:p>
            <a:pPr indent="-228600" lvl="0" marL="228600" rtl="0" algn="l">
              <a:lnSpc>
                <a:spcPct val="90000"/>
              </a:lnSpc>
              <a:spcBef>
                <a:spcPts val="500"/>
              </a:spcBef>
              <a:spcAft>
                <a:spcPts val="0"/>
              </a:spcAft>
              <a:buSzPts val="2000"/>
              <a:buChar char="•"/>
            </a:pPr>
            <a:r>
              <a:rPr lang="en-US"/>
              <a:t>Louis Bachelier*</a:t>
            </a:r>
            <a:endParaRPr/>
          </a:p>
          <a:p>
            <a:pPr indent="-228600" lvl="1" marL="685800" rtl="0" algn="l">
              <a:lnSpc>
                <a:spcPct val="90000"/>
              </a:lnSpc>
              <a:spcBef>
                <a:spcPts val="500"/>
              </a:spcBef>
              <a:spcAft>
                <a:spcPts val="0"/>
              </a:spcAft>
              <a:buSzPts val="2000"/>
              <a:buChar char="•"/>
            </a:pPr>
            <a:r>
              <a:rPr lang="en-US"/>
              <a:t>The Theory of Speculation (1900)</a:t>
            </a:r>
            <a:endParaRPr/>
          </a:p>
          <a:p>
            <a:pPr indent="-228600" lvl="0" marL="228600" rtl="0" algn="l">
              <a:lnSpc>
                <a:spcPct val="90000"/>
              </a:lnSpc>
              <a:spcBef>
                <a:spcPts val="1000"/>
              </a:spcBef>
              <a:spcAft>
                <a:spcPts val="0"/>
              </a:spcAft>
              <a:buClr>
                <a:schemeClr val="lt1"/>
              </a:buClr>
              <a:buSzPts val="2200"/>
              <a:buChar char="•"/>
            </a:pPr>
            <a:r>
              <a:rPr lang="en-US"/>
              <a:t>Paul Samuelson*</a:t>
            </a:r>
            <a:endParaRPr/>
          </a:p>
          <a:p>
            <a:pPr indent="-228600" lvl="1" marL="685800" rtl="0" algn="l">
              <a:lnSpc>
                <a:spcPct val="90000"/>
              </a:lnSpc>
              <a:spcBef>
                <a:spcPts val="500"/>
              </a:spcBef>
              <a:spcAft>
                <a:spcPts val="0"/>
              </a:spcAft>
              <a:buClr>
                <a:schemeClr val="lt1"/>
              </a:buClr>
              <a:buSzPts val="2000"/>
              <a:buChar char="•"/>
            </a:pPr>
            <a:r>
              <a:rPr lang="en-US"/>
              <a:t>Foundations of Economic Analysis (1947)</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312" name="Google Shape;312;p20"/>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MODERN FINANCE - HYPOTHESES </a:t>
            </a:r>
            <a:endParaRPr/>
          </a:p>
        </p:txBody>
      </p:sp>
      <p:sp>
        <p:nvSpPr>
          <p:cNvPr id="318" name="Google Shape;318;p2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Jules Regnault</a:t>
            </a:r>
            <a:endParaRPr/>
          </a:p>
          <a:p>
            <a:pPr indent="-228600" lvl="1" marL="685800" rtl="0" algn="l">
              <a:lnSpc>
                <a:spcPct val="90000"/>
              </a:lnSpc>
              <a:spcBef>
                <a:spcPts val="500"/>
              </a:spcBef>
              <a:spcAft>
                <a:spcPts val="0"/>
              </a:spcAft>
              <a:buClr>
                <a:schemeClr val="lt1"/>
              </a:buClr>
              <a:buSzPts val="2000"/>
              <a:buChar char="•"/>
            </a:pPr>
            <a:r>
              <a:rPr lang="en-US"/>
              <a:t>Calcul des Chances et Philosophie de la Bourse (1863) (RWH)</a:t>
            </a:r>
            <a:endParaRPr/>
          </a:p>
          <a:p>
            <a:pPr indent="-228600" lvl="0" marL="228600" rtl="0" algn="l">
              <a:lnSpc>
                <a:spcPct val="90000"/>
              </a:lnSpc>
              <a:spcBef>
                <a:spcPts val="1000"/>
              </a:spcBef>
              <a:spcAft>
                <a:spcPts val="0"/>
              </a:spcAft>
              <a:buClr>
                <a:schemeClr val="lt1"/>
              </a:buClr>
              <a:buSzPts val="2200"/>
              <a:buChar char="•"/>
            </a:pPr>
            <a:r>
              <a:rPr lang="en-US"/>
              <a:t>Eugen Fama</a:t>
            </a:r>
            <a:endParaRPr/>
          </a:p>
          <a:p>
            <a:pPr indent="-228600" lvl="1" marL="685800" rtl="0" algn="l">
              <a:lnSpc>
                <a:spcPct val="90000"/>
              </a:lnSpc>
              <a:spcBef>
                <a:spcPts val="500"/>
              </a:spcBef>
              <a:spcAft>
                <a:spcPts val="0"/>
              </a:spcAft>
              <a:buClr>
                <a:schemeClr val="lt1"/>
              </a:buClr>
              <a:buSzPts val="2000"/>
              <a:buChar char="•"/>
            </a:pPr>
            <a:r>
              <a:rPr lang="en-US"/>
              <a:t>The Behavior of Stock Market Prices (1965) (RWH)</a:t>
            </a:r>
            <a:endParaRPr/>
          </a:p>
          <a:p>
            <a:pPr indent="-228600" lvl="1" marL="685800" rtl="0" algn="l">
              <a:lnSpc>
                <a:spcPct val="90000"/>
              </a:lnSpc>
              <a:spcBef>
                <a:spcPts val="500"/>
              </a:spcBef>
              <a:spcAft>
                <a:spcPts val="0"/>
              </a:spcAft>
              <a:buClr>
                <a:schemeClr val="lt1"/>
              </a:buClr>
              <a:buSzPts val="2000"/>
              <a:buChar char="•"/>
            </a:pPr>
            <a:r>
              <a:rPr lang="en-US"/>
              <a:t>Efficient Capital Markets: A Review of Theory and Empirical Work (1970) (EMH)</a:t>
            </a:r>
            <a:endParaRPr/>
          </a:p>
          <a:p>
            <a:pPr indent="-228600" lvl="0" marL="228600" rtl="0" algn="l">
              <a:lnSpc>
                <a:spcPct val="90000"/>
              </a:lnSpc>
              <a:spcBef>
                <a:spcPts val="1000"/>
              </a:spcBef>
              <a:spcAft>
                <a:spcPts val="0"/>
              </a:spcAft>
              <a:buClr>
                <a:schemeClr val="lt1"/>
              </a:buClr>
              <a:buSzPts val="2200"/>
              <a:buChar char="•"/>
            </a:pPr>
            <a:r>
              <a:rPr lang="en-US"/>
              <a:t>John Muth</a:t>
            </a:r>
            <a:endParaRPr/>
          </a:p>
          <a:p>
            <a:pPr indent="-228600" lvl="1" marL="685800" rtl="0" algn="l">
              <a:lnSpc>
                <a:spcPct val="90000"/>
              </a:lnSpc>
              <a:spcBef>
                <a:spcPts val="500"/>
              </a:spcBef>
              <a:spcAft>
                <a:spcPts val="0"/>
              </a:spcAft>
              <a:buClr>
                <a:schemeClr val="lt1"/>
              </a:buClr>
              <a:buSzPts val="2000"/>
              <a:buChar char="•"/>
            </a:pPr>
            <a:r>
              <a:rPr lang="en-US"/>
              <a:t>Rational Expectations and the Theory of Price Movements (1961) (REH)</a:t>
            </a:r>
            <a:endParaRPr/>
          </a:p>
          <a:p>
            <a:pPr indent="-228600" lvl="0" marL="228600" rtl="0" algn="l">
              <a:lnSpc>
                <a:spcPct val="90000"/>
              </a:lnSpc>
              <a:spcBef>
                <a:spcPts val="1000"/>
              </a:spcBef>
              <a:spcAft>
                <a:spcPts val="0"/>
              </a:spcAft>
              <a:buClr>
                <a:schemeClr val="lt1"/>
              </a:buClr>
              <a:buSzPts val="2200"/>
              <a:buChar char="•"/>
            </a:pPr>
            <a:r>
              <a:rPr lang="en-US"/>
              <a:t>Burton MalKiel</a:t>
            </a:r>
            <a:endParaRPr/>
          </a:p>
          <a:p>
            <a:pPr indent="-228600" lvl="1" marL="685800" rtl="0" algn="l">
              <a:lnSpc>
                <a:spcPct val="90000"/>
              </a:lnSpc>
              <a:spcBef>
                <a:spcPts val="500"/>
              </a:spcBef>
              <a:spcAft>
                <a:spcPts val="0"/>
              </a:spcAft>
              <a:buClr>
                <a:schemeClr val="lt1"/>
              </a:buClr>
              <a:buSzPts val="2000"/>
              <a:buChar char="•"/>
            </a:pPr>
            <a:r>
              <a:rPr lang="en-US"/>
              <a:t>A Random Walk Down Wall Street (1973) (RWH)</a:t>
            </a:r>
            <a:endParaRPr/>
          </a:p>
          <a:p>
            <a:pPr indent="-101600" lvl="1" marL="685800" rtl="0" algn="l">
              <a:lnSpc>
                <a:spcPct val="90000"/>
              </a:lnSpc>
              <a:spcBef>
                <a:spcPts val="500"/>
              </a:spcBef>
              <a:spcAft>
                <a:spcPts val="0"/>
              </a:spcAft>
              <a:buClr>
                <a:schemeClr val="lt1"/>
              </a:buClr>
              <a:buSzPts val="2000"/>
              <a:buNone/>
            </a:pPr>
            <a:r>
              <a:t/>
            </a:r>
            <a:endParaRPr/>
          </a:p>
          <a:p>
            <a:pPr indent="-101600" lvl="1" marL="685800" rtl="0" algn="l">
              <a:lnSpc>
                <a:spcPct val="90000"/>
              </a:lnSpc>
              <a:spcBef>
                <a:spcPts val="500"/>
              </a:spcBef>
              <a:spcAft>
                <a:spcPts val="0"/>
              </a:spcAft>
              <a:buClr>
                <a:schemeClr val="lt1"/>
              </a:buClr>
              <a:buSzPts val="2000"/>
              <a:buNone/>
            </a:pPr>
            <a:r>
              <a:t/>
            </a:r>
            <a:endParaRPr/>
          </a:p>
        </p:txBody>
      </p:sp>
      <p:graphicFrame>
        <p:nvGraphicFramePr>
          <p:cNvPr id="319" name="Google Shape;319;p21"/>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MODERN FINANCE – ASSETS PRICING</a:t>
            </a:r>
            <a:endParaRPr/>
          </a:p>
        </p:txBody>
      </p:sp>
      <p:sp>
        <p:nvSpPr>
          <p:cNvPr id="325" name="Google Shape;325;p2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Harry Markowitz (1950s)</a:t>
            </a:r>
            <a:endParaRPr/>
          </a:p>
          <a:p>
            <a:pPr indent="-228600" lvl="1" marL="685800" rtl="0" algn="l">
              <a:lnSpc>
                <a:spcPct val="90000"/>
              </a:lnSpc>
              <a:spcBef>
                <a:spcPts val="500"/>
              </a:spcBef>
              <a:spcAft>
                <a:spcPts val="0"/>
              </a:spcAft>
              <a:buClr>
                <a:schemeClr val="lt1"/>
              </a:buClr>
              <a:buSzPts val="2000"/>
              <a:buChar char="•"/>
            </a:pPr>
            <a:r>
              <a:rPr lang="en-US"/>
              <a:t>Diversification, mean-variance portfolio optimization model</a:t>
            </a:r>
            <a:endParaRPr/>
          </a:p>
          <a:p>
            <a:pPr indent="-228600" lvl="0" marL="228600" rtl="0" algn="l">
              <a:lnSpc>
                <a:spcPct val="90000"/>
              </a:lnSpc>
              <a:spcBef>
                <a:spcPts val="1000"/>
              </a:spcBef>
              <a:spcAft>
                <a:spcPts val="0"/>
              </a:spcAft>
              <a:buClr>
                <a:schemeClr val="lt1"/>
              </a:buClr>
              <a:buSzPts val="2200"/>
              <a:buChar char="•"/>
            </a:pPr>
            <a:r>
              <a:rPr lang="en-US"/>
              <a:t>Jack Treynor (1961, 1962), William F. Sharpe (1964), John Lintner (1965), Jan Mossin (1966), Michael Jensen (1968), Fischer Black (1972), etc.</a:t>
            </a:r>
            <a:endParaRPr/>
          </a:p>
          <a:p>
            <a:pPr indent="-228600" lvl="1" marL="685800" rtl="0" algn="l">
              <a:lnSpc>
                <a:spcPct val="90000"/>
              </a:lnSpc>
              <a:spcBef>
                <a:spcPts val="500"/>
              </a:spcBef>
              <a:spcAft>
                <a:spcPts val="0"/>
              </a:spcAft>
              <a:buClr>
                <a:schemeClr val="lt1"/>
              </a:buClr>
              <a:buSzPts val="2000"/>
              <a:buChar char="•"/>
            </a:pPr>
            <a:r>
              <a:rPr lang="en-US"/>
              <a:t>Capital Assets Pricing Model (CAPM)</a:t>
            </a:r>
            <a:endParaRPr/>
          </a:p>
          <a:p>
            <a:pPr indent="-228600" lvl="2" marL="1143000" rtl="0" algn="l">
              <a:lnSpc>
                <a:spcPct val="90000"/>
              </a:lnSpc>
              <a:spcBef>
                <a:spcPts val="500"/>
              </a:spcBef>
              <a:spcAft>
                <a:spcPts val="0"/>
              </a:spcAft>
              <a:buClr>
                <a:schemeClr val="lt1"/>
              </a:buClr>
              <a:buSzPts val="1800"/>
              <a:buChar char="•"/>
            </a:pPr>
            <a:r>
              <a:rPr lang="en-US"/>
              <a:t>Treynor Ratio, Sharpe Ratio, Jensen's alpha etc.</a:t>
            </a:r>
            <a:endParaRPr/>
          </a:p>
          <a:p>
            <a:pPr indent="-228600" lvl="0" marL="228600" rtl="0" algn="l">
              <a:lnSpc>
                <a:spcPct val="90000"/>
              </a:lnSpc>
              <a:spcBef>
                <a:spcPts val="1000"/>
              </a:spcBef>
              <a:spcAft>
                <a:spcPts val="0"/>
              </a:spcAft>
              <a:buClr>
                <a:schemeClr val="lt1"/>
              </a:buClr>
              <a:buSzPts val="2200"/>
              <a:buChar char="•"/>
            </a:pPr>
            <a:r>
              <a:rPr lang="en-US"/>
              <a:t>Stephen Ross (1976)</a:t>
            </a:r>
            <a:endParaRPr/>
          </a:p>
          <a:p>
            <a:pPr indent="-228600" lvl="1" marL="685800" rtl="0" algn="l">
              <a:lnSpc>
                <a:spcPct val="90000"/>
              </a:lnSpc>
              <a:spcBef>
                <a:spcPts val="500"/>
              </a:spcBef>
              <a:spcAft>
                <a:spcPts val="0"/>
              </a:spcAft>
              <a:buClr>
                <a:schemeClr val="lt1"/>
              </a:buClr>
              <a:buSzPts val="2000"/>
              <a:buChar char="•"/>
            </a:pPr>
            <a:r>
              <a:rPr lang="en-US"/>
              <a:t>Arbitrage Pricing Theory (APT)</a:t>
            </a:r>
            <a:endParaRPr/>
          </a:p>
          <a:p>
            <a:pPr indent="-228600" lvl="0" marL="228600" rtl="0" algn="l">
              <a:lnSpc>
                <a:spcPct val="90000"/>
              </a:lnSpc>
              <a:spcBef>
                <a:spcPts val="1000"/>
              </a:spcBef>
              <a:spcAft>
                <a:spcPts val="0"/>
              </a:spcAft>
              <a:buClr>
                <a:schemeClr val="lt1"/>
              </a:buClr>
              <a:buSzPts val="2200"/>
              <a:buChar char="•"/>
            </a:pPr>
            <a:r>
              <a:rPr lang="en-US"/>
              <a:t>Fischer Black, Myron Scholes(1973), and Later, Robert Merton</a:t>
            </a:r>
            <a:endParaRPr/>
          </a:p>
          <a:p>
            <a:pPr indent="-228600" lvl="1" marL="685800" rtl="0" algn="l">
              <a:lnSpc>
                <a:spcPct val="90000"/>
              </a:lnSpc>
              <a:spcBef>
                <a:spcPts val="500"/>
              </a:spcBef>
              <a:spcAft>
                <a:spcPts val="0"/>
              </a:spcAft>
              <a:buClr>
                <a:schemeClr val="lt1"/>
              </a:buClr>
              <a:buSzPts val="2000"/>
              <a:buChar char="•"/>
            </a:pPr>
            <a:r>
              <a:rPr lang="en-US"/>
              <a:t> Contingent claims pricing models (BSM Model)</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326" name="Google Shape;326;p22"/>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MODERN FINANCE - CORPORATE FINANCE</a:t>
            </a:r>
            <a:endParaRPr/>
          </a:p>
        </p:txBody>
      </p:sp>
      <p:sp>
        <p:nvSpPr>
          <p:cNvPr id="333" name="Google Shape;333;p2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Franco Modigliani and Merton Miller</a:t>
            </a:r>
            <a:endParaRPr/>
          </a:p>
          <a:p>
            <a:pPr indent="-228600" lvl="1" marL="685800" rtl="0" algn="l">
              <a:lnSpc>
                <a:spcPct val="90000"/>
              </a:lnSpc>
              <a:spcBef>
                <a:spcPts val="500"/>
              </a:spcBef>
              <a:spcAft>
                <a:spcPts val="0"/>
              </a:spcAft>
              <a:buClr>
                <a:schemeClr val="lt1"/>
              </a:buClr>
              <a:buSzPts val="2000"/>
              <a:buChar char="•"/>
            </a:pPr>
            <a:r>
              <a:rPr lang="en-US"/>
              <a:t> MMI and MMII* (1958)</a:t>
            </a:r>
            <a:endParaRPr/>
          </a:p>
          <a:p>
            <a:pPr indent="-228600" lvl="2" marL="1143000" rtl="0" algn="l">
              <a:lnSpc>
                <a:spcPct val="90000"/>
              </a:lnSpc>
              <a:spcBef>
                <a:spcPts val="500"/>
              </a:spcBef>
              <a:spcAft>
                <a:spcPts val="0"/>
              </a:spcAft>
              <a:buClr>
                <a:schemeClr val="lt1"/>
              </a:buClr>
              <a:buSzPts val="2000"/>
              <a:buChar char="•"/>
            </a:pPr>
            <a:r>
              <a:rPr lang="en-US" sz="2000"/>
              <a:t>Capital-Structure Irrelevance, tax shield and WACC</a:t>
            </a:r>
            <a:endParaRPr/>
          </a:p>
          <a:p>
            <a:pPr indent="-228600" lvl="0" marL="228600" rtl="0" algn="l">
              <a:lnSpc>
                <a:spcPct val="90000"/>
              </a:lnSpc>
              <a:spcBef>
                <a:spcPts val="1000"/>
              </a:spcBef>
              <a:spcAft>
                <a:spcPts val="0"/>
              </a:spcAft>
              <a:buClr>
                <a:schemeClr val="lt1"/>
              </a:buClr>
              <a:buSzPts val="2400"/>
              <a:buChar char="•"/>
            </a:pPr>
            <a:r>
              <a:rPr lang="en-US" sz="2400"/>
              <a:t>Alan Kraus and Robert Litzenberger</a:t>
            </a:r>
            <a:endParaRPr/>
          </a:p>
          <a:p>
            <a:pPr indent="-228600" lvl="1" marL="685800" rtl="0" algn="l">
              <a:lnSpc>
                <a:spcPct val="90000"/>
              </a:lnSpc>
              <a:spcBef>
                <a:spcPts val="500"/>
              </a:spcBef>
              <a:spcAft>
                <a:spcPts val="0"/>
              </a:spcAft>
              <a:buClr>
                <a:schemeClr val="lt1"/>
              </a:buClr>
              <a:buSzPts val="2000"/>
              <a:buChar char="•"/>
            </a:pPr>
            <a:r>
              <a:rPr lang="en-US"/>
              <a:t>trade-off theory of capital structure (1973)</a:t>
            </a:r>
            <a:endParaRPr/>
          </a:p>
          <a:p>
            <a:pPr indent="-228600" lvl="2" marL="1143000" rtl="0" algn="l">
              <a:lnSpc>
                <a:spcPct val="90000"/>
              </a:lnSpc>
              <a:spcBef>
                <a:spcPts val="500"/>
              </a:spcBef>
              <a:spcAft>
                <a:spcPts val="0"/>
              </a:spcAft>
              <a:buClr>
                <a:schemeClr val="lt1"/>
              </a:buClr>
              <a:buSzPts val="2000"/>
              <a:buChar char="•"/>
            </a:pPr>
            <a:r>
              <a:rPr lang="en-US" sz="2000"/>
              <a:t>cost of financial distress</a:t>
            </a:r>
            <a:endParaRPr sz="2000"/>
          </a:p>
          <a:p>
            <a:pPr indent="-101600" lvl="1" marL="685800" rtl="0" algn="l">
              <a:lnSpc>
                <a:spcPct val="90000"/>
              </a:lnSpc>
              <a:spcBef>
                <a:spcPts val="500"/>
              </a:spcBef>
              <a:spcAft>
                <a:spcPts val="0"/>
              </a:spcAft>
              <a:buClr>
                <a:schemeClr val="lt1"/>
              </a:buClr>
              <a:buSzPts val="2000"/>
              <a:buNone/>
            </a:pPr>
            <a:r>
              <a:t/>
            </a:r>
            <a:endParaRPr/>
          </a:p>
          <a:p>
            <a:pPr indent="-88900" lvl="1" marL="685800" rtl="0" algn="l">
              <a:lnSpc>
                <a:spcPct val="90000"/>
              </a:lnSpc>
              <a:spcBef>
                <a:spcPts val="500"/>
              </a:spcBef>
              <a:spcAft>
                <a:spcPts val="0"/>
              </a:spcAft>
              <a:buClr>
                <a:schemeClr val="lt1"/>
              </a:buClr>
              <a:buSzPts val="2200"/>
              <a:buNone/>
            </a:pPr>
            <a:r>
              <a:t/>
            </a:r>
            <a:endParaRPr sz="2200"/>
          </a:p>
          <a:p>
            <a:pPr indent="-76200" lvl="0" marL="228600" rtl="0" algn="l">
              <a:lnSpc>
                <a:spcPct val="90000"/>
              </a:lnSpc>
              <a:spcBef>
                <a:spcPts val="1000"/>
              </a:spcBef>
              <a:spcAft>
                <a:spcPts val="0"/>
              </a:spcAft>
              <a:buClr>
                <a:schemeClr val="lt1"/>
              </a:buClr>
              <a:buSzPts val="2400"/>
              <a:buNone/>
            </a:pPr>
            <a:r>
              <a:t/>
            </a:r>
            <a:endParaRPr sz="2400" u="sng">
              <a:solidFill>
                <a:schemeClr val="hlink"/>
              </a:solidFill>
              <a:hlinkClick r:id="rId3"/>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334" name="Google Shape;334;p23"/>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1800"/>
              <a:buNone/>
            </a:pPr>
            <a:r>
              <a:rPr lang="en-US"/>
              <a:t>MATHEMATICAL MODEL EXAMPLES</a:t>
            </a:r>
            <a:endParaRPr/>
          </a:p>
        </p:txBody>
      </p:sp>
      <p:sp>
        <p:nvSpPr>
          <p:cNvPr id="340" name="Google Shape;340;p7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lt1"/>
              </a:buClr>
              <a:buSzPts val="1800"/>
              <a:buChar char="•"/>
            </a:pPr>
            <a:r>
              <a:rPr lang="en-US"/>
              <a:t>Utility functions under REH in the CAPM framework</a:t>
            </a:r>
            <a:endParaRPr/>
          </a:p>
          <a:p>
            <a:pPr indent="-342900" lvl="0" marL="457200" rtl="0" algn="l">
              <a:lnSpc>
                <a:spcPct val="90000"/>
              </a:lnSpc>
              <a:spcBef>
                <a:spcPts val="1000"/>
              </a:spcBef>
              <a:spcAft>
                <a:spcPts val="0"/>
              </a:spcAft>
              <a:buClr>
                <a:schemeClr val="lt1"/>
              </a:buClr>
              <a:buSzPts val="1800"/>
              <a:buChar char="•"/>
            </a:pPr>
            <a:r>
              <a:rPr lang="en-US"/>
              <a:t>The return of a (well-diversified) portfolio under CAPM (a one factor model)</a:t>
            </a:r>
            <a:endParaRPr/>
          </a:p>
          <a:p>
            <a:pPr indent="-342900" lvl="0" marL="457200" rtl="0" algn="l">
              <a:lnSpc>
                <a:spcPct val="90000"/>
              </a:lnSpc>
              <a:spcBef>
                <a:spcPts val="1000"/>
              </a:spcBef>
              <a:spcAft>
                <a:spcPts val="0"/>
              </a:spcAft>
              <a:buClr>
                <a:schemeClr val="lt1"/>
              </a:buClr>
              <a:buSzPts val="1800"/>
              <a:buChar char="•"/>
            </a:pPr>
            <a:r>
              <a:rPr lang="en-US"/>
              <a:t>The return of a (Well-diversified) portfolio under multifactor model with APT</a:t>
            </a:r>
            <a:endParaRPr/>
          </a:p>
          <a:p>
            <a:pPr indent="-342900" lvl="0" marL="457200" rtl="0" algn="l">
              <a:lnSpc>
                <a:spcPct val="90000"/>
              </a:lnSpc>
              <a:spcBef>
                <a:spcPts val="1000"/>
              </a:spcBef>
              <a:spcAft>
                <a:spcPts val="0"/>
              </a:spcAft>
              <a:buClr>
                <a:schemeClr val="lt1"/>
              </a:buClr>
              <a:buSzPts val="1800"/>
              <a:buChar char="•"/>
            </a:pPr>
            <a:r>
              <a:rPr lang="en-US"/>
              <a:t>Black-Scholes equation and formulas</a:t>
            </a:r>
            <a:endParaRPr/>
          </a:p>
          <a:p>
            <a:pPr indent="-342900" lvl="0" marL="457200" rtl="0" algn="l">
              <a:lnSpc>
                <a:spcPct val="90000"/>
              </a:lnSpc>
              <a:spcBef>
                <a:spcPts val="1000"/>
              </a:spcBef>
              <a:spcAft>
                <a:spcPts val="0"/>
              </a:spcAft>
              <a:buClr>
                <a:schemeClr val="lt1"/>
              </a:buClr>
              <a:buSzPts val="1800"/>
              <a:buChar char="•"/>
            </a:pPr>
            <a:r>
              <a:rPr lang="en-US"/>
              <a:t>The Greeks</a:t>
            </a:r>
            <a:endParaRPr/>
          </a:p>
          <a:p>
            <a:pPr indent="-342900" lvl="0" marL="457200" rtl="0" algn="l">
              <a:lnSpc>
                <a:spcPct val="90000"/>
              </a:lnSpc>
              <a:spcBef>
                <a:spcPts val="1000"/>
              </a:spcBef>
              <a:spcAft>
                <a:spcPts val="0"/>
              </a:spcAft>
              <a:buClr>
                <a:schemeClr val="lt1"/>
              </a:buClr>
              <a:buSzPts val="1800"/>
              <a:buChar char="•"/>
            </a:pPr>
            <a:r>
              <a:rPr lang="en-US"/>
              <a:t>Etc.</a:t>
            </a:r>
            <a:endParaRPr/>
          </a:p>
          <a:p>
            <a:pPr indent="-228600" lvl="0" marL="457200" rtl="0" algn="l">
              <a:lnSpc>
                <a:spcPct val="90000"/>
              </a:lnSpc>
              <a:spcBef>
                <a:spcPts val="1000"/>
              </a:spcBef>
              <a:spcAft>
                <a:spcPts val="0"/>
              </a:spcAft>
              <a:buClr>
                <a:schemeClr val="lt1"/>
              </a:buClr>
              <a:buSzPts val="1800"/>
              <a:buNone/>
            </a:pPr>
            <a:r>
              <a:t/>
            </a:r>
            <a:endParaRPr/>
          </a:p>
        </p:txBody>
      </p:sp>
      <p:graphicFrame>
        <p:nvGraphicFramePr>
          <p:cNvPr id="341" name="Google Shape;341;p7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CAPM</a:t>
            </a:r>
            <a:endParaRPr/>
          </a:p>
        </p:txBody>
      </p:sp>
      <p:pic>
        <p:nvPicPr>
          <p:cNvPr id="347" name="Google Shape;347;p25"/>
          <p:cNvPicPr preferRelativeResize="0"/>
          <p:nvPr/>
        </p:nvPicPr>
        <p:blipFill rotWithShape="1">
          <a:blip r:embed="rId3">
            <a:alphaModFix/>
          </a:blip>
          <a:srcRect b="11075" l="37847" r="15970" t="13894"/>
          <a:stretch/>
        </p:blipFill>
        <p:spPr>
          <a:xfrm>
            <a:off x="1183265" y="2272426"/>
            <a:ext cx="4901635" cy="274549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348" name="Google Shape;348;p25"/>
          <p:cNvSpPr/>
          <p:nvPr/>
        </p:nvSpPr>
        <p:spPr>
          <a:xfrm>
            <a:off x="3534320" y="5153810"/>
            <a:ext cx="608222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Source: Bodis, Z., Kane, A., &amp; Marcus, A. (2009). Investments (8th ed.). New York: McGraw-Hill Irwin.</a:t>
            </a:r>
            <a:endParaRPr b="0" i="0" sz="1800" u="none" cap="none" strike="noStrike">
              <a:solidFill>
                <a:schemeClr val="lt1"/>
              </a:solidFill>
              <a:latin typeface="Century Gothic"/>
              <a:ea typeface="Century Gothic"/>
              <a:cs typeface="Century Gothic"/>
              <a:sym typeface="Century Gothic"/>
            </a:endParaRPr>
          </a:p>
        </p:txBody>
      </p:sp>
      <p:pic>
        <p:nvPicPr>
          <p:cNvPr id="349" name="Google Shape;349;p25"/>
          <p:cNvPicPr preferRelativeResize="0"/>
          <p:nvPr/>
        </p:nvPicPr>
        <p:blipFill rotWithShape="1">
          <a:blip r:embed="rId4">
            <a:alphaModFix/>
          </a:blip>
          <a:srcRect b="0" l="0" r="0" t="0"/>
          <a:stretch/>
        </p:blipFill>
        <p:spPr>
          <a:xfrm>
            <a:off x="6575434" y="2272426"/>
            <a:ext cx="4919628" cy="2745492"/>
          </a:xfrm>
          <a:prstGeom prst="rect">
            <a:avLst/>
          </a:prstGeom>
          <a:noFill/>
          <a:ln>
            <a:noFill/>
          </a:ln>
        </p:spPr>
      </p:pic>
      <p:graphicFrame>
        <p:nvGraphicFramePr>
          <p:cNvPr id="350" name="Google Shape;350;p2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7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1800"/>
              <a:buNone/>
            </a:pPr>
            <a:r>
              <a:rPr lang="en-US"/>
              <a:t>THE NORMAL ASSUMPTION</a:t>
            </a:r>
            <a:endParaRPr/>
          </a:p>
        </p:txBody>
      </p:sp>
      <p:sp>
        <p:nvSpPr>
          <p:cNvPr id="357" name="Google Shape;357;p7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lt1"/>
              </a:buClr>
              <a:buSzPts val="1800"/>
              <a:buChar char="•"/>
            </a:pPr>
            <a:r>
              <a:rPr lang="en-US"/>
              <a:t>Bean machine*</a:t>
            </a:r>
            <a:endParaRPr/>
          </a:p>
          <a:p>
            <a:pPr indent="-342900" lvl="0" marL="457200" rtl="0" algn="l">
              <a:lnSpc>
                <a:spcPct val="90000"/>
              </a:lnSpc>
              <a:spcBef>
                <a:spcPts val="1000"/>
              </a:spcBef>
              <a:spcAft>
                <a:spcPts val="0"/>
              </a:spcAft>
              <a:buClr>
                <a:schemeClr val="lt1"/>
              </a:buClr>
              <a:buSzPts val="1800"/>
              <a:buChar char="•"/>
            </a:pPr>
            <a:r>
              <a:rPr lang="en-US"/>
              <a:t>Binomial distribution</a:t>
            </a:r>
            <a:endParaRPr/>
          </a:p>
          <a:p>
            <a:pPr indent="-342900" lvl="0" marL="457200" rtl="0" algn="l">
              <a:lnSpc>
                <a:spcPct val="90000"/>
              </a:lnSpc>
              <a:spcBef>
                <a:spcPts val="1000"/>
              </a:spcBef>
              <a:spcAft>
                <a:spcPts val="0"/>
              </a:spcAft>
              <a:buClr>
                <a:schemeClr val="lt1"/>
              </a:buClr>
              <a:buSzPts val="1800"/>
              <a:buChar char="•"/>
            </a:pPr>
            <a:r>
              <a:rPr lang="en-US"/>
              <a:t>Random walk</a:t>
            </a:r>
            <a:endParaRPr/>
          </a:p>
          <a:p>
            <a:pPr indent="-342900" lvl="0" marL="457200" rtl="0" algn="l">
              <a:lnSpc>
                <a:spcPct val="90000"/>
              </a:lnSpc>
              <a:spcBef>
                <a:spcPts val="1000"/>
              </a:spcBef>
              <a:spcAft>
                <a:spcPts val="0"/>
              </a:spcAft>
              <a:buClr>
                <a:schemeClr val="lt1"/>
              </a:buClr>
              <a:buSzPts val="1800"/>
              <a:buChar char="•"/>
            </a:pPr>
            <a:r>
              <a:rPr lang="en-US"/>
              <a:t>Brownian motion</a:t>
            </a:r>
            <a:endParaRPr/>
          </a:p>
          <a:p>
            <a:pPr indent="-342900" lvl="0" marL="457200" rtl="0" algn="l">
              <a:lnSpc>
                <a:spcPct val="90000"/>
              </a:lnSpc>
              <a:spcBef>
                <a:spcPts val="1000"/>
              </a:spcBef>
              <a:spcAft>
                <a:spcPts val="0"/>
              </a:spcAft>
              <a:buClr>
                <a:schemeClr val="lt1"/>
              </a:buClr>
              <a:buSzPts val="1800"/>
              <a:buChar char="•"/>
            </a:pPr>
            <a:r>
              <a:rPr lang="en-US"/>
              <a:t>Heat Equation</a:t>
            </a:r>
            <a:endParaRPr/>
          </a:p>
        </p:txBody>
      </p:sp>
      <p:graphicFrame>
        <p:nvGraphicFramePr>
          <p:cNvPr id="358" name="Google Shape;358;p7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NEW FINANCE</a:t>
            </a:r>
            <a:endParaRPr/>
          </a:p>
        </p:txBody>
      </p:sp>
      <p:sp>
        <p:nvSpPr>
          <p:cNvPr id="365" name="Google Shape;365;p2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Robert Haugen </a:t>
            </a:r>
            <a:endParaRPr/>
          </a:p>
          <a:p>
            <a:pPr indent="-228600" lvl="1" marL="685800" rtl="0" algn="l">
              <a:lnSpc>
                <a:spcPct val="90000"/>
              </a:lnSpc>
              <a:spcBef>
                <a:spcPts val="500"/>
              </a:spcBef>
              <a:spcAft>
                <a:spcPts val="0"/>
              </a:spcAft>
              <a:buClr>
                <a:schemeClr val="lt1"/>
              </a:buClr>
              <a:buSzPts val="2000"/>
              <a:buChar char="•"/>
            </a:pPr>
            <a:r>
              <a:rPr lang="en-US"/>
              <a:t>The New Finance: Overreaction, Complexity, and Uniqueness (2004) </a:t>
            </a:r>
            <a:endParaRPr/>
          </a:p>
          <a:p>
            <a:pPr indent="-228600" lvl="0" marL="228600" rtl="0" algn="l">
              <a:lnSpc>
                <a:spcPct val="90000"/>
              </a:lnSpc>
              <a:spcBef>
                <a:spcPts val="1000"/>
              </a:spcBef>
              <a:spcAft>
                <a:spcPts val="0"/>
              </a:spcAft>
              <a:buClr>
                <a:schemeClr val="lt1"/>
              </a:buClr>
              <a:buSzPts val="2200"/>
              <a:buChar char="•"/>
            </a:pPr>
            <a:r>
              <a:rPr lang="en-US"/>
              <a:t>Market Psychology and Market Anomalies</a:t>
            </a:r>
            <a:endParaRPr/>
          </a:p>
          <a:p>
            <a:pPr indent="-228600" lvl="0" marL="228600" rtl="0" algn="l">
              <a:lnSpc>
                <a:spcPct val="90000"/>
              </a:lnSpc>
              <a:spcBef>
                <a:spcPts val="1000"/>
              </a:spcBef>
              <a:spcAft>
                <a:spcPts val="0"/>
              </a:spcAft>
              <a:buClr>
                <a:schemeClr val="lt1"/>
              </a:buClr>
              <a:buSzPts val="2200"/>
              <a:buChar char="•"/>
            </a:pPr>
            <a:r>
              <a:rPr lang="en-US"/>
              <a:t>Non-self-interested and Irrational Behaviors</a:t>
            </a:r>
            <a:endParaRPr/>
          </a:p>
          <a:p>
            <a:pPr indent="-228600" lvl="0" marL="228600" rtl="0" algn="l">
              <a:lnSpc>
                <a:spcPct val="90000"/>
              </a:lnSpc>
              <a:spcBef>
                <a:spcPts val="1000"/>
              </a:spcBef>
              <a:spcAft>
                <a:spcPts val="0"/>
              </a:spcAft>
              <a:buClr>
                <a:schemeClr val="lt1"/>
              </a:buClr>
              <a:buSzPts val="2200"/>
              <a:buChar char="•"/>
            </a:pPr>
            <a:r>
              <a:rPr lang="en-US"/>
              <a:t>Normative theories and Positive theories (Behavioral Economics) </a:t>
            </a:r>
            <a:endParaRPr/>
          </a:p>
          <a:p>
            <a:pPr indent="-228600" lvl="1" marL="685800" rtl="0" algn="l">
              <a:lnSpc>
                <a:spcPct val="90000"/>
              </a:lnSpc>
              <a:spcBef>
                <a:spcPts val="500"/>
              </a:spcBef>
              <a:spcAft>
                <a:spcPts val="0"/>
              </a:spcAft>
              <a:buClr>
                <a:schemeClr val="lt1"/>
              </a:buClr>
              <a:buSzPts val="2000"/>
              <a:buChar char="•"/>
            </a:pPr>
            <a:r>
              <a:rPr lang="en-US"/>
              <a:t>Risk aversion</a:t>
            </a:r>
            <a:endParaRPr/>
          </a:p>
          <a:p>
            <a:pPr indent="-228600" lvl="2" marL="1143000" rtl="0" algn="l">
              <a:lnSpc>
                <a:spcPct val="90000"/>
              </a:lnSpc>
              <a:spcBef>
                <a:spcPts val="500"/>
              </a:spcBef>
              <a:spcAft>
                <a:spcPts val="0"/>
              </a:spcAft>
              <a:buClr>
                <a:schemeClr val="lt1"/>
              </a:buClr>
              <a:buSzPts val="1800"/>
              <a:buChar char="•"/>
            </a:pPr>
            <a:r>
              <a:rPr lang="en-US"/>
              <a:t>Risk loving, Risk Neutral, Risk averse</a:t>
            </a:r>
            <a:endParaRPr/>
          </a:p>
          <a:p>
            <a:pPr indent="-228600" lvl="1" marL="685800" rtl="0" algn="l">
              <a:lnSpc>
                <a:spcPct val="90000"/>
              </a:lnSpc>
              <a:spcBef>
                <a:spcPts val="500"/>
              </a:spcBef>
              <a:spcAft>
                <a:spcPts val="0"/>
              </a:spcAft>
              <a:buClr>
                <a:schemeClr val="lt1"/>
              </a:buClr>
              <a:buSzPts val="2000"/>
              <a:buChar char="•"/>
            </a:pPr>
            <a:r>
              <a:rPr lang="en-US"/>
              <a:t>Regret aversion</a:t>
            </a:r>
            <a:endParaRPr/>
          </a:p>
          <a:p>
            <a:pPr indent="-228600" lvl="2" marL="1143000" rtl="0" algn="l">
              <a:lnSpc>
                <a:spcPct val="90000"/>
              </a:lnSpc>
              <a:spcBef>
                <a:spcPts val="500"/>
              </a:spcBef>
              <a:spcAft>
                <a:spcPts val="0"/>
              </a:spcAft>
              <a:buClr>
                <a:schemeClr val="lt1"/>
              </a:buClr>
              <a:buSzPts val="1800"/>
              <a:buChar char="•"/>
            </a:pPr>
            <a:r>
              <a:rPr lang="en-US"/>
              <a:t>Insurance and Lottery coexists</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366" name="Google Shape;366;p26"/>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BEHAVIORAL FINANCE</a:t>
            </a:r>
            <a:endParaRPr/>
          </a:p>
        </p:txBody>
      </p:sp>
      <p:sp>
        <p:nvSpPr>
          <p:cNvPr id="373" name="Google Shape;373;p2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035"/>
              <a:buChar char="•"/>
            </a:pPr>
            <a:r>
              <a:rPr lang="en-US" sz="2035"/>
              <a:t>Early development with Ancient Finance</a:t>
            </a:r>
            <a:endParaRPr/>
          </a:p>
          <a:p>
            <a:pPr indent="-228600" lvl="1" marL="685800" rtl="0" algn="l">
              <a:lnSpc>
                <a:spcPct val="80000"/>
              </a:lnSpc>
              <a:spcBef>
                <a:spcPts val="500"/>
              </a:spcBef>
              <a:spcAft>
                <a:spcPts val="0"/>
              </a:spcAft>
              <a:buClr>
                <a:schemeClr val="lt1"/>
              </a:buClr>
              <a:buSzPts val="1850"/>
              <a:buChar char="•"/>
            </a:pPr>
            <a:r>
              <a:rPr lang="en-US" sz="1850"/>
              <a:t>Market Anomalies, Bubbles and Financial Crises</a:t>
            </a:r>
            <a:endParaRPr/>
          </a:p>
          <a:p>
            <a:pPr indent="-228600" lvl="0" marL="228600" rtl="0" algn="l">
              <a:lnSpc>
                <a:spcPct val="80000"/>
              </a:lnSpc>
              <a:spcBef>
                <a:spcPts val="1000"/>
              </a:spcBef>
              <a:spcAft>
                <a:spcPts val="0"/>
              </a:spcAft>
              <a:buClr>
                <a:schemeClr val="lt1"/>
              </a:buClr>
              <a:buSzPts val="2035"/>
              <a:buChar char="•"/>
            </a:pPr>
            <a:r>
              <a:rPr lang="en-US" sz="2035"/>
              <a:t>Amos Tversky and Daniel Kahneman </a:t>
            </a:r>
            <a:endParaRPr/>
          </a:p>
          <a:p>
            <a:pPr indent="-228600" lvl="1" marL="685800" rtl="0" algn="l">
              <a:lnSpc>
                <a:spcPct val="80000"/>
              </a:lnSpc>
              <a:spcBef>
                <a:spcPts val="500"/>
              </a:spcBef>
              <a:spcAft>
                <a:spcPts val="0"/>
              </a:spcAft>
              <a:buClr>
                <a:schemeClr val="lt1"/>
              </a:buClr>
              <a:buSzPts val="1850"/>
              <a:buChar char="•"/>
            </a:pPr>
            <a:r>
              <a:rPr lang="en-US" sz="1850"/>
              <a:t>Judgment Under Uncertainty: Heuristics and Biases (1974)</a:t>
            </a:r>
            <a:endParaRPr/>
          </a:p>
          <a:p>
            <a:pPr indent="-228600" lvl="1" marL="685800" rtl="0" algn="l">
              <a:lnSpc>
                <a:spcPct val="80000"/>
              </a:lnSpc>
              <a:spcBef>
                <a:spcPts val="500"/>
              </a:spcBef>
              <a:spcAft>
                <a:spcPts val="0"/>
              </a:spcAft>
              <a:buClr>
                <a:schemeClr val="lt1"/>
              </a:buClr>
              <a:buSzPts val="1850"/>
              <a:buChar char="•"/>
            </a:pPr>
            <a:r>
              <a:rPr lang="en-US" sz="1850"/>
              <a:t>Prospect theory (1979)</a:t>
            </a:r>
            <a:endParaRPr/>
          </a:p>
          <a:p>
            <a:pPr indent="-228600" lvl="0" marL="228600" rtl="0" algn="l">
              <a:lnSpc>
                <a:spcPct val="80000"/>
              </a:lnSpc>
              <a:spcBef>
                <a:spcPts val="1000"/>
              </a:spcBef>
              <a:spcAft>
                <a:spcPts val="0"/>
              </a:spcAft>
              <a:buClr>
                <a:schemeClr val="lt1"/>
              </a:buClr>
              <a:buSzPts val="2035"/>
              <a:buChar char="•"/>
            </a:pPr>
            <a:r>
              <a:rPr lang="en-US" sz="2035"/>
              <a:t>Hersh Shefrin </a:t>
            </a:r>
            <a:endParaRPr/>
          </a:p>
          <a:p>
            <a:pPr indent="-228600" lvl="1" marL="685800" rtl="0" algn="l">
              <a:lnSpc>
                <a:spcPct val="80000"/>
              </a:lnSpc>
              <a:spcBef>
                <a:spcPts val="500"/>
              </a:spcBef>
              <a:spcAft>
                <a:spcPts val="0"/>
              </a:spcAft>
              <a:buClr>
                <a:schemeClr val="lt1"/>
              </a:buClr>
              <a:buSzPts val="1850"/>
              <a:buChar char="•"/>
            </a:pPr>
            <a:r>
              <a:rPr lang="en-US" sz="1850"/>
              <a:t>Beyond Greed and Fear: Understanding Behavioral Finance and the Psychology of Investing (2002)</a:t>
            </a:r>
            <a:endParaRPr/>
          </a:p>
          <a:p>
            <a:pPr indent="-228600" lvl="2" marL="1143000" rtl="0" algn="l">
              <a:lnSpc>
                <a:spcPct val="80000"/>
              </a:lnSpc>
              <a:spcBef>
                <a:spcPts val="500"/>
              </a:spcBef>
              <a:spcAft>
                <a:spcPts val="0"/>
              </a:spcAft>
              <a:buClr>
                <a:schemeClr val="lt1"/>
              </a:buClr>
              <a:buSzPts val="1665"/>
              <a:buChar char="•"/>
            </a:pPr>
            <a:r>
              <a:rPr lang="en-US" sz="1665"/>
              <a:t>heuristic-driven bias</a:t>
            </a:r>
            <a:endParaRPr/>
          </a:p>
          <a:p>
            <a:pPr indent="-228600" lvl="2" marL="1143000" rtl="0" algn="l">
              <a:lnSpc>
                <a:spcPct val="80000"/>
              </a:lnSpc>
              <a:spcBef>
                <a:spcPts val="500"/>
              </a:spcBef>
              <a:spcAft>
                <a:spcPts val="0"/>
              </a:spcAft>
              <a:buClr>
                <a:schemeClr val="lt1"/>
              </a:buClr>
              <a:buSzPts val="1665"/>
              <a:buChar char="•"/>
            </a:pPr>
            <a:r>
              <a:rPr lang="en-US" sz="1665"/>
              <a:t>frame dependence</a:t>
            </a:r>
            <a:endParaRPr/>
          </a:p>
          <a:p>
            <a:pPr indent="-228600" lvl="2" marL="1143000" rtl="0" algn="l">
              <a:lnSpc>
                <a:spcPct val="80000"/>
              </a:lnSpc>
              <a:spcBef>
                <a:spcPts val="500"/>
              </a:spcBef>
              <a:spcAft>
                <a:spcPts val="0"/>
              </a:spcAft>
              <a:buClr>
                <a:schemeClr val="lt1"/>
              </a:buClr>
              <a:buSzPts val="1665"/>
              <a:buChar char="•"/>
            </a:pPr>
            <a:r>
              <a:rPr lang="en-US" sz="1665"/>
              <a:t>inefficient markets</a:t>
            </a:r>
            <a:endParaRPr/>
          </a:p>
          <a:p>
            <a:pPr indent="-228600" lvl="0" marL="228600" rtl="0" algn="l">
              <a:lnSpc>
                <a:spcPct val="80000"/>
              </a:lnSpc>
              <a:spcBef>
                <a:spcPts val="1000"/>
              </a:spcBef>
              <a:spcAft>
                <a:spcPts val="0"/>
              </a:spcAft>
              <a:buClr>
                <a:schemeClr val="lt1"/>
              </a:buClr>
              <a:buSzPts val="2035"/>
              <a:buChar char="•"/>
            </a:pPr>
            <a:r>
              <a:rPr lang="en-US" sz="2035"/>
              <a:t>Dan Ariely</a:t>
            </a:r>
            <a:endParaRPr sz="2035"/>
          </a:p>
          <a:p>
            <a:pPr indent="-228600" lvl="1" marL="685800" rtl="0" algn="l">
              <a:lnSpc>
                <a:spcPct val="80000"/>
              </a:lnSpc>
              <a:spcBef>
                <a:spcPts val="500"/>
              </a:spcBef>
              <a:spcAft>
                <a:spcPts val="0"/>
              </a:spcAft>
              <a:buClr>
                <a:schemeClr val="lt1"/>
              </a:buClr>
              <a:buSzPts val="1850"/>
              <a:buChar char="•"/>
            </a:pPr>
            <a:r>
              <a:rPr lang="en-US" sz="1850"/>
              <a:t>Predictably Irrational (2008) </a:t>
            </a:r>
            <a:endParaRPr/>
          </a:p>
        </p:txBody>
      </p:sp>
      <p:graphicFrame>
        <p:nvGraphicFramePr>
          <p:cNvPr id="374" name="Google Shape;374;p2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BEHAVIORAL BIAS</a:t>
            </a:r>
            <a:endParaRPr/>
          </a:p>
        </p:txBody>
      </p:sp>
      <p:sp>
        <p:nvSpPr>
          <p:cNvPr id="381" name="Google Shape;381;p2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lt1"/>
              </a:buClr>
              <a:buSzPts val="2000"/>
              <a:buChar char="•"/>
            </a:pPr>
            <a:r>
              <a:rPr lang="en-US"/>
              <a:t>Cognitive error*</a:t>
            </a:r>
            <a:endParaRPr/>
          </a:p>
          <a:p>
            <a:pPr indent="-228600" lvl="2" marL="1143000" rtl="0" algn="l">
              <a:lnSpc>
                <a:spcPct val="90000"/>
              </a:lnSpc>
              <a:spcBef>
                <a:spcPts val="500"/>
              </a:spcBef>
              <a:spcAft>
                <a:spcPts val="0"/>
              </a:spcAft>
              <a:buClr>
                <a:schemeClr val="lt1"/>
              </a:buClr>
              <a:buSzPts val="1800"/>
              <a:buChar char="•"/>
            </a:pPr>
            <a:r>
              <a:rPr lang="en-US"/>
              <a:t>Definition: “Cognitive errors stem from basic statistical, information-processing, or memory errors; cognitive errors typically result from faulty reasoning. “ (CFA Institute)</a:t>
            </a:r>
            <a:endParaRPr/>
          </a:p>
          <a:p>
            <a:pPr indent="-228600" lvl="2" marL="1143000" rtl="0" algn="l">
              <a:lnSpc>
                <a:spcPct val="90000"/>
              </a:lnSpc>
              <a:spcBef>
                <a:spcPts val="500"/>
              </a:spcBef>
              <a:spcAft>
                <a:spcPts val="0"/>
              </a:spcAft>
              <a:buClr>
                <a:schemeClr val="lt1"/>
              </a:buClr>
              <a:buSzPts val="1800"/>
              <a:buChar char="•"/>
            </a:pPr>
            <a:r>
              <a:rPr lang="en-US"/>
              <a:t>Examples: Confirmation Bias, Gamblers’ Fallacy, Mental Accounting, etc.</a:t>
            </a:r>
            <a:endParaRPr/>
          </a:p>
          <a:p>
            <a:pPr indent="-228600" lvl="1" marL="685800" rtl="0" algn="l">
              <a:lnSpc>
                <a:spcPct val="90000"/>
              </a:lnSpc>
              <a:spcBef>
                <a:spcPts val="500"/>
              </a:spcBef>
              <a:spcAft>
                <a:spcPts val="0"/>
              </a:spcAft>
              <a:buClr>
                <a:schemeClr val="lt1"/>
              </a:buClr>
              <a:buSzPts val="2000"/>
              <a:buChar char="•"/>
            </a:pPr>
            <a:r>
              <a:rPr lang="en-US"/>
              <a:t>Emotional bias*</a:t>
            </a:r>
            <a:endParaRPr/>
          </a:p>
          <a:p>
            <a:pPr indent="-228600" lvl="2" marL="1143000" rtl="0" algn="l">
              <a:lnSpc>
                <a:spcPct val="90000"/>
              </a:lnSpc>
              <a:spcBef>
                <a:spcPts val="500"/>
              </a:spcBef>
              <a:spcAft>
                <a:spcPts val="0"/>
              </a:spcAft>
              <a:buClr>
                <a:schemeClr val="lt1"/>
              </a:buClr>
              <a:buSzPts val="1800"/>
              <a:buChar char="•"/>
            </a:pPr>
            <a:r>
              <a:rPr lang="en-US"/>
              <a:t>Definition: “Emotional biases stem from impulse or intuition; emotional biases tend to result from reasoning influenced by feelings.” (CFA Institute)</a:t>
            </a:r>
            <a:endParaRPr/>
          </a:p>
          <a:p>
            <a:pPr indent="-228600" lvl="2" marL="1143000" rtl="0" algn="l">
              <a:lnSpc>
                <a:spcPct val="90000"/>
              </a:lnSpc>
              <a:spcBef>
                <a:spcPts val="500"/>
              </a:spcBef>
              <a:spcAft>
                <a:spcPts val="0"/>
              </a:spcAft>
              <a:buClr>
                <a:schemeClr val="lt1"/>
              </a:buClr>
              <a:buSzPts val="1800"/>
              <a:buChar char="•"/>
            </a:pPr>
            <a:r>
              <a:rPr lang="en-US"/>
              <a:t>Examples: Loss-Aversion Bias, Overconfidence Bias, Endowment Bias, etc.</a:t>
            </a:r>
            <a:endParaRPr/>
          </a:p>
        </p:txBody>
      </p:sp>
      <p:graphicFrame>
        <p:nvGraphicFramePr>
          <p:cNvPr id="382" name="Google Shape;382;p2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PURPOSES</a:t>
            </a:r>
            <a:endParaRPr/>
          </a:p>
        </p:txBody>
      </p:sp>
      <p:sp>
        <p:nvSpPr>
          <p:cNvPr id="163" name="Google Shape;163;p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Introduction/Refreshment</a:t>
            </a:r>
            <a:endParaRPr/>
          </a:p>
          <a:p>
            <a:pPr indent="-228600" lvl="0" marL="228600" rtl="0" algn="l">
              <a:lnSpc>
                <a:spcPct val="90000"/>
              </a:lnSpc>
              <a:spcBef>
                <a:spcPts val="1000"/>
              </a:spcBef>
              <a:spcAft>
                <a:spcPts val="0"/>
              </a:spcAft>
              <a:buClr>
                <a:schemeClr val="lt1"/>
              </a:buClr>
              <a:buSzPts val="2200"/>
              <a:buChar char="•"/>
            </a:pPr>
            <a:r>
              <a:rPr lang="en-US"/>
              <a:t>Historical Development</a:t>
            </a:r>
            <a:endParaRPr/>
          </a:p>
          <a:p>
            <a:pPr indent="-228600" lvl="0" marL="228600" rtl="0" algn="l">
              <a:lnSpc>
                <a:spcPct val="90000"/>
              </a:lnSpc>
              <a:spcBef>
                <a:spcPts val="1000"/>
              </a:spcBef>
              <a:spcAft>
                <a:spcPts val="0"/>
              </a:spcAft>
              <a:buClr>
                <a:schemeClr val="lt1"/>
              </a:buClr>
              <a:buSzPts val="2200"/>
              <a:buChar char="•"/>
            </a:pPr>
            <a:r>
              <a:rPr lang="en-US"/>
              <a:t>Theoretical Foundation</a:t>
            </a:r>
            <a:endParaRPr/>
          </a:p>
          <a:p>
            <a:pPr indent="-228600" lvl="0" marL="228600" rtl="0" algn="l">
              <a:lnSpc>
                <a:spcPct val="90000"/>
              </a:lnSpc>
              <a:spcBef>
                <a:spcPts val="1000"/>
              </a:spcBef>
              <a:spcAft>
                <a:spcPts val="0"/>
              </a:spcAft>
              <a:buClr>
                <a:schemeClr val="lt1"/>
              </a:buClr>
              <a:buSzPts val="2200"/>
              <a:buChar char="•"/>
            </a:pPr>
            <a:r>
              <a:rPr lang="en-US"/>
              <a:t>A Bigger picture and beyond</a:t>
            </a:r>
            <a:endParaRPr/>
          </a:p>
          <a:p>
            <a:pPr indent="-228600" lvl="0" marL="228600" rtl="0" algn="l">
              <a:lnSpc>
                <a:spcPct val="90000"/>
              </a:lnSpc>
              <a:spcBef>
                <a:spcPts val="1000"/>
              </a:spcBef>
              <a:spcAft>
                <a:spcPts val="0"/>
              </a:spcAft>
              <a:buClr>
                <a:schemeClr val="lt1"/>
              </a:buClr>
              <a:buSzPts val="2200"/>
              <a:buChar char="•"/>
            </a:pPr>
            <a:r>
              <a:rPr lang="en-US"/>
              <a:t>No Math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ANALYSIS</a:t>
            </a:r>
            <a:endParaRPr/>
          </a:p>
        </p:txBody>
      </p:sp>
      <p:sp>
        <p:nvSpPr>
          <p:cNvPr id="388" name="Google Shape;388;p2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1000"/>
              </a:spcBef>
              <a:spcAft>
                <a:spcPts val="0"/>
              </a:spcAft>
              <a:buSzPts val="1704"/>
              <a:buChar char="•"/>
            </a:pPr>
            <a:r>
              <a:rPr lang="en-US" sz="2400"/>
              <a:t>Technician</a:t>
            </a:r>
            <a:endParaRPr/>
          </a:p>
          <a:p>
            <a:pPr indent="-228600" lvl="0" marL="228600" rtl="0" algn="l">
              <a:lnSpc>
                <a:spcPct val="70000"/>
              </a:lnSpc>
              <a:spcBef>
                <a:spcPts val="1000"/>
              </a:spcBef>
              <a:spcAft>
                <a:spcPts val="0"/>
              </a:spcAft>
              <a:buSzPts val="1704"/>
              <a:buChar char="•"/>
            </a:pPr>
            <a:r>
              <a:rPr lang="en-US" sz="2400"/>
              <a:t>Fundamentalist</a:t>
            </a:r>
            <a:endParaRPr/>
          </a:p>
          <a:p>
            <a:pPr indent="-228600" lvl="0" marL="228600" rtl="0" algn="l">
              <a:lnSpc>
                <a:spcPct val="70000"/>
              </a:lnSpc>
              <a:spcBef>
                <a:spcPts val="1000"/>
              </a:spcBef>
              <a:spcAft>
                <a:spcPts val="0"/>
              </a:spcAft>
              <a:buSzPts val="1704"/>
              <a:buChar char="•"/>
            </a:pPr>
            <a:r>
              <a:rPr lang="en-US" sz="2400"/>
              <a:t>Portfolio Theorist</a:t>
            </a:r>
            <a:endParaRPr/>
          </a:p>
          <a:p>
            <a:pPr indent="-228600" lvl="0" marL="228600" rtl="0" algn="l">
              <a:lnSpc>
                <a:spcPct val="70000"/>
              </a:lnSpc>
              <a:spcBef>
                <a:spcPts val="1000"/>
              </a:spcBef>
              <a:spcAft>
                <a:spcPts val="0"/>
              </a:spcAft>
              <a:buSzPts val="1704"/>
              <a:buChar char="•"/>
            </a:pPr>
            <a:r>
              <a:rPr lang="en-US" sz="2400"/>
              <a:t>Behavioralist</a:t>
            </a:r>
            <a:endParaRPr/>
          </a:p>
        </p:txBody>
      </p:sp>
      <p:graphicFrame>
        <p:nvGraphicFramePr>
          <p:cNvPr id="389" name="Google Shape;389;p2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TECHNICAL ANALYSIS</a:t>
            </a:r>
            <a:endParaRPr/>
          </a:p>
        </p:txBody>
      </p:sp>
      <p:sp>
        <p:nvSpPr>
          <p:cNvPr id="396" name="Google Shape;396;p3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1375"/>
              <a:buChar char="•"/>
            </a:pPr>
            <a:r>
              <a:rPr lang="en-US"/>
              <a:t>Charles Dow and Edward Jones</a:t>
            </a:r>
            <a:endParaRPr/>
          </a:p>
          <a:p>
            <a:pPr indent="-228600" lvl="1" marL="685800" rtl="0" algn="l">
              <a:lnSpc>
                <a:spcPct val="70000"/>
              </a:lnSpc>
              <a:spcBef>
                <a:spcPts val="500"/>
              </a:spcBef>
              <a:spcAft>
                <a:spcPts val="0"/>
              </a:spcAft>
              <a:buClr>
                <a:schemeClr val="lt1"/>
              </a:buClr>
              <a:buSzPts val="1320"/>
              <a:buChar char="•"/>
            </a:pPr>
            <a:r>
              <a:rPr lang="en-US"/>
              <a:t>DJIA (1896)</a:t>
            </a:r>
            <a:endParaRPr/>
          </a:p>
          <a:p>
            <a:pPr indent="-228600" lvl="0" marL="228600" rtl="0" algn="l">
              <a:lnSpc>
                <a:spcPct val="70000"/>
              </a:lnSpc>
              <a:spcBef>
                <a:spcPts val="1000"/>
              </a:spcBef>
              <a:spcAft>
                <a:spcPts val="0"/>
              </a:spcAft>
              <a:buClr>
                <a:schemeClr val="lt1"/>
              </a:buClr>
              <a:buSzPts val="1375"/>
              <a:buChar char="•"/>
            </a:pPr>
            <a:r>
              <a:rPr lang="en-US"/>
              <a:t>William Gann*</a:t>
            </a:r>
            <a:endParaRPr/>
          </a:p>
          <a:p>
            <a:pPr indent="-228600" lvl="1" marL="685800" rtl="0" algn="l">
              <a:lnSpc>
                <a:spcPct val="70000"/>
              </a:lnSpc>
              <a:spcBef>
                <a:spcPts val="500"/>
              </a:spcBef>
              <a:spcAft>
                <a:spcPts val="0"/>
              </a:spcAft>
              <a:buClr>
                <a:schemeClr val="lt1"/>
              </a:buClr>
              <a:buSzPts val="1265"/>
              <a:buChar char="•"/>
            </a:pPr>
            <a:r>
              <a:rPr lang="en-US"/>
              <a:t>Speculation A Profitable Profession (1910)</a:t>
            </a:r>
            <a:endParaRPr/>
          </a:p>
          <a:p>
            <a:pPr indent="-228600" lvl="1" marL="685800" rtl="0" algn="l">
              <a:lnSpc>
                <a:spcPct val="70000"/>
              </a:lnSpc>
              <a:spcBef>
                <a:spcPts val="500"/>
              </a:spcBef>
              <a:spcAft>
                <a:spcPts val="0"/>
              </a:spcAft>
              <a:buClr>
                <a:schemeClr val="lt1"/>
              </a:buClr>
              <a:buSzPts val="1265"/>
              <a:buChar char="•"/>
            </a:pPr>
            <a:r>
              <a:rPr lang="en-US"/>
              <a:t>Tunnel Thru The Air  (1927)</a:t>
            </a:r>
            <a:endParaRPr/>
          </a:p>
          <a:p>
            <a:pPr indent="-228600" lvl="1" marL="685800" rtl="0" algn="l">
              <a:lnSpc>
                <a:spcPct val="70000"/>
              </a:lnSpc>
              <a:spcBef>
                <a:spcPts val="500"/>
              </a:spcBef>
              <a:spcAft>
                <a:spcPts val="0"/>
              </a:spcAft>
              <a:buClr>
                <a:schemeClr val="lt1"/>
              </a:buClr>
              <a:buSzPts val="1265"/>
              <a:buChar char="•"/>
            </a:pPr>
            <a:r>
              <a:rPr lang="en-US"/>
              <a:t>The Magic Word (1950)</a:t>
            </a:r>
            <a:endParaRPr/>
          </a:p>
          <a:p>
            <a:pPr indent="-228600" lvl="0" marL="228600" rtl="0" algn="l">
              <a:lnSpc>
                <a:spcPct val="70000"/>
              </a:lnSpc>
              <a:spcBef>
                <a:spcPts val="1000"/>
              </a:spcBef>
              <a:spcAft>
                <a:spcPts val="0"/>
              </a:spcAft>
              <a:buClr>
                <a:schemeClr val="lt1"/>
              </a:buClr>
              <a:buSzPts val="1375"/>
              <a:buChar char="•"/>
            </a:pPr>
            <a:r>
              <a:rPr lang="en-US"/>
              <a:t>Ralph Elliott </a:t>
            </a:r>
            <a:endParaRPr/>
          </a:p>
          <a:p>
            <a:pPr indent="-228600" lvl="1" marL="685800" rtl="0" algn="l">
              <a:lnSpc>
                <a:spcPct val="70000"/>
              </a:lnSpc>
              <a:spcBef>
                <a:spcPts val="500"/>
              </a:spcBef>
              <a:spcAft>
                <a:spcPts val="0"/>
              </a:spcAft>
              <a:buClr>
                <a:schemeClr val="lt1"/>
              </a:buClr>
              <a:buSzPts val="1375"/>
              <a:buChar char="•"/>
            </a:pPr>
            <a:r>
              <a:rPr lang="en-US"/>
              <a:t>The Wave Principle (1938)</a:t>
            </a:r>
            <a:endParaRPr/>
          </a:p>
          <a:p>
            <a:pPr indent="-228600" lvl="1" marL="685800" rtl="0" algn="l">
              <a:lnSpc>
                <a:spcPct val="70000"/>
              </a:lnSpc>
              <a:spcBef>
                <a:spcPts val="500"/>
              </a:spcBef>
              <a:spcAft>
                <a:spcPts val="0"/>
              </a:spcAft>
              <a:buClr>
                <a:schemeClr val="lt1"/>
              </a:buClr>
              <a:buSzPts val="1375"/>
              <a:buChar char="•"/>
            </a:pPr>
            <a:r>
              <a:rPr lang="en-US"/>
              <a:t>Nature's Law – The Secret of the Universe (1946)</a:t>
            </a:r>
            <a:endParaRPr/>
          </a:p>
        </p:txBody>
      </p:sp>
      <p:graphicFrame>
        <p:nvGraphicFramePr>
          <p:cNvPr id="397" name="Google Shape;397;p30"/>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COMMON MISCONCEPTION</a:t>
            </a:r>
            <a:endParaRPr/>
          </a:p>
        </p:txBody>
      </p:sp>
      <p:sp>
        <p:nvSpPr>
          <p:cNvPr id="403" name="Google Shape;403;p31"/>
          <p:cNvSpPr txBox="1"/>
          <p:nvPr/>
        </p:nvSpPr>
        <p:spPr>
          <a:xfrm>
            <a:off x="4407075" y="5430075"/>
            <a:ext cx="33778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Picture Credit: Wikipedia.org</a:t>
            </a:r>
            <a:endParaRPr b="0" i="0" sz="1400" u="none" cap="none" strike="noStrike">
              <a:solidFill>
                <a:srgbClr val="000000"/>
              </a:solidFill>
              <a:latin typeface="Arial"/>
              <a:ea typeface="Arial"/>
              <a:cs typeface="Arial"/>
              <a:sym typeface="Arial"/>
            </a:endParaRPr>
          </a:p>
        </p:txBody>
      </p:sp>
      <p:pic>
        <p:nvPicPr>
          <p:cNvPr id="404" name="Google Shape;404;p31"/>
          <p:cNvPicPr preferRelativeResize="0"/>
          <p:nvPr>
            <p:ph idx="1" type="body"/>
          </p:nvPr>
        </p:nvPicPr>
        <p:blipFill rotWithShape="1">
          <a:blip r:embed="rId3">
            <a:alphaModFix/>
          </a:blip>
          <a:srcRect b="0" l="0" r="0" t="0"/>
          <a:stretch/>
        </p:blipFill>
        <p:spPr>
          <a:xfrm>
            <a:off x="1392894" y="2350390"/>
            <a:ext cx="10005730" cy="2916741"/>
          </a:xfrm>
          <a:prstGeom prst="rect">
            <a:avLst/>
          </a:prstGeom>
          <a:noFill/>
          <a:ln>
            <a:noFill/>
          </a:ln>
        </p:spPr>
      </p:pic>
      <p:pic>
        <p:nvPicPr>
          <p:cNvPr id="405" name="Google Shape;405;p31"/>
          <p:cNvPicPr preferRelativeResize="0"/>
          <p:nvPr/>
        </p:nvPicPr>
        <p:blipFill rotWithShape="1">
          <a:blip r:embed="rId4">
            <a:alphaModFix/>
          </a:blip>
          <a:srcRect b="0" l="0" r="0" t="0"/>
          <a:stretch/>
        </p:blipFill>
        <p:spPr>
          <a:xfrm>
            <a:off x="3840324" y="2188181"/>
            <a:ext cx="4511351" cy="3241157"/>
          </a:xfrm>
          <a:prstGeom prst="rect">
            <a:avLst/>
          </a:prstGeom>
          <a:noFill/>
          <a:ln>
            <a:noFill/>
          </a:ln>
        </p:spPr>
      </p:pic>
      <p:sp>
        <p:nvSpPr>
          <p:cNvPr id="406" name="Google Shape;406;p31"/>
          <p:cNvSpPr txBox="1"/>
          <p:nvPr/>
        </p:nvSpPr>
        <p:spPr>
          <a:xfrm rot="-1304190">
            <a:off x="3727267" y="3010552"/>
            <a:ext cx="4671671" cy="1200465"/>
          </a:xfrm>
          <a:prstGeom prst="rect">
            <a:avLst/>
          </a:prstGeom>
          <a:noFill/>
          <a:ln cap="flat" cmpd="sng" w="762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FF0000"/>
                </a:solidFill>
                <a:latin typeface="Century Gothic"/>
                <a:ea typeface="Century Gothic"/>
                <a:cs typeface="Century Gothic"/>
                <a:sym typeface="Century Gothic"/>
              </a:rPr>
              <a:t>WRONG</a:t>
            </a:r>
            <a:endParaRPr b="0" i="0" sz="7200" u="none" cap="none" strike="noStrike">
              <a:solidFill>
                <a:srgbClr val="000000"/>
              </a:solidFill>
              <a:latin typeface="Arial"/>
              <a:ea typeface="Arial"/>
              <a:cs typeface="Arial"/>
              <a:sym typeface="Arial"/>
            </a:endParaRPr>
          </a:p>
        </p:txBody>
      </p:sp>
      <p:graphicFrame>
        <p:nvGraphicFramePr>
          <p:cNvPr id="407" name="Google Shape;407;p31"/>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ppt_w</p:attrName>
                                        </p:attrNameLst>
                                      </p:cBhvr>
                                      <p:tavLst>
                                        <p:tav fmla="" tm="0">
                                          <p:val>
                                            <p:strVal val="0"/>
                                          </p:val>
                                        </p:tav>
                                        <p:tav fmla="" tm="100000">
                                          <p:val>
                                            <p:strVal val="#ppt_w"/>
                                          </p:val>
                                        </p:tav>
                                      </p:tavLst>
                                    </p:anim>
                                    <p:anim calcmode="lin" valueType="num">
                                      <p:cBhvr additive="base">
                                        <p:cTn dur="500"/>
                                        <p:tgtEl>
                                          <p:spTgt spid="4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500"/>
                                        <p:tgtEl>
                                          <p:spTgt spid="406"/>
                                        </p:tgtEl>
                                        <p:attrNameLst>
                                          <p:attrName>ppt_w</p:attrName>
                                        </p:attrNameLst>
                                      </p:cBhvr>
                                      <p:tavLst>
                                        <p:tav fmla="" tm="0">
                                          <p:val>
                                            <p:strVal val="0"/>
                                          </p:val>
                                        </p:tav>
                                        <p:tav fmla="" tm="100000">
                                          <p:val>
                                            <p:strVal val="#ppt_w"/>
                                          </p:val>
                                        </p:tav>
                                      </p:tavLst>
                                    </p:anim>
                                    <p:anim calcmode="lin" valueType="num">
                                      <p:cBhvr additive="base">
                                        <p:cTn dur="500"/>
                                        <p:tgtEl>
                                          <p:spTgt spid="4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TECHNICAL ANALYSIS CON’T</a:t>
            </a:r>
            <a:endParaRPr/>
          </a:p>
        </p:txBody>
      </p:sp>
      <p:sp>
        <p:nvSpPr>
          <p:cNvPr id="414" name="Google Shape;414;p3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2100"/>
              <a:buChar char="•"/>
            </a:pPr>
            <a:r>
              <a:rPr lang="en-US" sz="2100"/>
              <a:t>Louise McWhirter</a:t>
            </a:r>
            <a:endParaRPr/>
          </a:p>
          <a:p>
            <a:pPr indent="-228600" lvl="1" marL="685800" rtl="0" algn="l">
              <a:lnSpc>
                <a:spcPct val="70000"/>
              </a:lnSpc>
              <a:spcBef>
                <a:spcPts val="500"/>
              </a:spcBef>
              <a:spcAft>
                <a:spcPts val="0"/>
              </a:spcAft>
              <a:buClr>
                <a:schemeClr val="lt1"/>
              </a:buClr>
              <a:buSzPts val="2029"/>
              <a:buChar char="•"/>
            </a:pPr>
            <a:r>
              <a:rPr lang="en-US" sz="2029"/>
              <a:t>Astrology and Stock Market Forecasting (1977)</a:t>
            </a:r>
            <a:endParaRPr sz="2029"/>
          </a:p>
          <a:p>
            <a:pPr indent="-228600" lvl="0" marL="228600" rtl="0" algn="l">
              <a:lnSpc>
                <a:spcPct val="70000"/>
              </a:lnSpc>
              <a:spcBef>
                <a:spcPts val="1000"/>
              </a:spcBef>
              <a:spcAft>
                <a:spcPts val="0"/>
              </a:spcAft>
              <a:buClr>
                <a:schemeClr val="lt1"/>
              </a:buClr>
              <a:buSzPts val="2100"/>
              <a:buChar char="•"/>
            </a:pPr>
            <a:r>
              <a:rPr lang="en-US" sz="2100"/>
              <a:t>Welles Wilder</a:t>
            </a:r>
            <a:endParaRPr/>
          </a:p>
          <a:p>
            <a:pPr indent="-228600" lvl="1" marL="685800" rtl="0" algn="l">
              <a:lnSpc>
                <a:spcPct val="70000"/>
              </a:lnSpc>
              <a:spcBef>
                <a:spcPts val="500"/>
              </a:spcBef>
              <a:spcAft>
                <a:spcPts val="0"/>
              </a:spcAft>
              <a:buClr>
                <a:schemeClr val="lt1"/>
              </a:buClr>
              <a:buSzPts val="2029"/>
              <a:buChar char="•"/>
            </a:pPr>
            <a:r>
              <a:rPr lang="en-US" sz="2029"/>
              <a:t>New Concepts in Technical Trading Systems (1978)</a:t>
            </a:r>
            <a:endParaRPr/>
          </a:p>
          <a:p>
            <a:pPr indent="-228600" lvl="2" marL="1143000" rtl="0" algn="l">
              <a:lnSpc>
                <a:spcPct val="70000"/>
              </a:lnSpc>
              <a:spcBef>
                <a:spcPts val="500"/>
              </a:spcBef>
              <a:spcAft>
                <a:spcPts val="0"/>
              </a:spcAft>
              <a:buClr>
                <a:schemeClr val="lt1"/>
              </a:buClr>
              <a:buSzPts val="2029"/>
              <a:buChar char="•"/>
            </a:pPr>
            <a:r>
              <a:rPr lang="en-US" sz="2029"/>
              <a:t>RSI, DMI, ATR, MOM, ADX, SAR,…</a:t>
            </a:r>
            <a:endParaRPr i="1" sz="2029"/>
          </a:p>
          <a:p>
            <a:pPr indent="-228600" lvl="1" marL="685800" rtl="0" algn="l">
              <a:lnSpc>
                <a:spcPct val="70000"/>
              </a:lnSpc>
              <a:spcBef>
                <a:spcPts val="500"/>
              </a:spcBef>
              <a:spcAft>
                <a:spcPts val="0"/>
              </a:spcAft>
              <a:buClr>
                <a:schemeClr val="lt1"/>
              </a:buClr>
              <a:buSzPts val="2029"/>
              <a:buChar char="•"/>
            </a:pPr>
            <a:r>
              <a:rPr lang="en-US" sz="2029"/>
              <a:t>The Adam Theory of Markets or What Matters is Profit (1987)</a:t>
            </a:r>
            <a:endParaRPr/>
          </a:p>
          <a:p>
            <a:pPr indent="-228600" lvl="2" marL="1143000" rtl="0" algn="l">
              <a:lnSpc>
                <a:spcPct val="70000"/>
              </a:lnSpc>
              <a:spcBef>
                <a:spcPts val="500"/>
              </a:spcBef>
              <a:spcAft>
                <a:spcPts val="0"/>
              </a:spcAft>
              <a:buClr>
                <a:schemeClr val="lt1"/>
              </a:buClr>
              <a:buSzPts val="2029"/>
              <a:buChar char="•"/>
            </a:pPr>
            <a:r>
              <a:rPr lang="en-US" sz="2029"/>
              <a:t>None of them works, follow the old saying “The trend is your friend.”</a:t>
            </a:r>
            <a:endParaRPr/>
          </a:p>
          <a:p>
            <a:pPr indent="-228600" lvl="0" marL="228600" rtl="0" algn="l">
              <a:lnSpc>
                <a:spcPct val="70000"/>
              </a:lnSpc>
              <a:spcBef>
                <a:spcPts val="1000"/>
              </a:spcBef>
              <a:spcAft>
                <a:spcPts val="0"/>
              </a:spcAft>
              <a:buClr>
                <a:schemeClr val="lt1"/>
              </a:buClr>
              <a:buSzPts val="2100"/>
              <a:buChar char="•"/>
            </a:pPr>
            <a:r>
              <a:rPr lang="en-US" sz="2100"/>
              <a:t>John</a:t>
            </a:r>
            <a:r>
              <a:rPr b="1" lang="en-US" sz="2100"/>
              <a:t> </a:t>
            </a:r>
            <a:r>
              <a:rPr lang="en-US" sz="2100"/>
              <a:t>Bollinger</a:t>
            </a:r>
            <a:endParaRPr/>
          </a:p>
          <a:p>
            <a:pPr indent="-228600" lvl="1" marL="685800" rtl="0" algn="l">
              <a:lnSpc>
                <a:spcPct val="70000"/>
              </a:lnSpc>
              <a:spcBef>
                <a:spcPts val="500"/>
              </a:spcBef>
              <a:spcAft>
                <a:spcPts val="0"/>
              </a:spcAft>
              <a:buClr>
                <a:schemeClr val="lt1"/>
              </a:buClr>
              <a:buSzPts val="2029"/>
              <a:buChar char="•"/>
            </a:pPr>
            <a:r>
              <a:rPr lang="en-US" sz="2029"/>
              <a:t>Bollinger Bands ® (1980s) </a:t>
            </a:r>
            <a:endParaRPr/>
          </a:p>
          <a:p>
            <a:pPr indent="-228600" lvl="0" marL="228600" rtl="0" algn="l">
              <a:lnSpc>
                <a:spcPct val="70000"/>
              </a:lnSpc>
              <a:spcBef>
                <a:spcPts val="1000"/>
              </a:spcBef>
              <a:spcAft>
                <a:spcPts val="0"/>
              </a:spcAft>
              <a:buClr>
                <a:schemeClr val="lt1"/>
              </a:buClr>
              <a:buSzPts val="2100"/>
              <a:buChar char="•"/>
            </a:pPr>
            <a:r>
              <a:rPr lang="en-US" sz="2100"/>
              <a:t>Nison Steve</a:t>
            </a:r>
            <a:endParaRPr/>
          </a:p>
          <a:p>
            <a:pPr indent="-228600" lvl="1" marL="685800" rtl="0" algn="l">
              <a:lnSpc>
                <a:spcPct val="70000"/>
              </a:lnSpc>
              <a:spcBef>
                <a:spcPts val="500"/>
              </a:spcBef>
              <a:spcAft>
                <a:spcPts val="0"/>
              </a:spcAft>
              <a:buClr>
                <a:schemeClr val="lt1"/>
              </a:buClr>
              <a:buSzPts val="2029"/>
              <a:buChar char="•"/>
            </a:pPr>
            <a:r>
              <a:rPr lang="en-US" sz="2029"/>
              <a:t>Japanese Candlestick Charting Techniques (1991)</a:t>
            </a:r>
            <a:endParaRPr/>
          </a:p>
          <a:p>
            <a:pPr indent="-228600" lvl="0" marL="228600" rtl="0" algn="l">
              <a:lnSpc>
                <a:spcPct val="70000"/>
              </a:lnSpc>
              <a:spcBef>
                <a:spcPts val="1000"/>
              </a:spcBef>
              <a:spcAft>
                <a:spcPts val="0"/>
              </a:spcAft>
              <a:buClr>
                <a:schemeClr val="lt1"/>
              </a:buClr>
              <a:buSzPts val="2100"/>
              <a:buChar char="•"/>
            </a:pPr>
            <a:r>
              <a:rPr lang="en-US" sz="2100"/>
              <a:t>Martin Schwartz*</a:t>
            </a:r>
            <a:endParaRPr/>
          </a:p>
          <a:p>
            <a:pPr indent="-228600" lvl="1" marL="685800" rtl="0" algn="l">
              <a:lnSpc>
                <a:spcPct val="70000"/>
              </a:lnSpc>
              <a:spcBef>
                <a:spcPts val="500"/>
              </a:spcBef>
              <a:spcAft>
                <a:spcPts val="0"/>
              </a:spcAft>
              <a:buClr>
                <a:schemeClr val="lt1"/>
              </a:buClr>
              <a:buSzPts val="2029"/>
              <a:buChar char="•"/>
            </a:pPr>
            <a:r>
              <a:rPr lang="en-US" sz="2029"/>
              <a:t>Pit Bull: Lessons from Wall Street's Champion Day Trader (1999)</a:t>
            </a:r>
            <a:endParaRPr sz="2029"/>
          </a:p>
          <a:p>
            <a:pPr indent="-130810" lvl="0" marL="228600" rtl="0" algn="l">
              <a:lnSpc>
                <a:spcPct val="70000"/>
              </a:lnSpc>
              <a:spcBef>
                <a:spcPts val="1000"/>
              </a:spcBef>
              <a:spcAft>
                <a:spcPts val="0"/>
              </a:spcAft>
              <a:buClr>
                <a:schemeClr val="lt1"/>
              </a:buClr>
              <a:buSzPts val="1540"/>
              <a:buNone/>
            </a:pPr>
            <a:r>
              <a:t/>
            </a:r>
            <a:endParaRPr sz="1540"/>
          </a:p>
        </p:txBody>
      </p:sp>
      <p:graphicFrame>
        <p:nvGraphicFramePr>
          <p:cNvPr id="415" name="Google Shape;415;p32"/>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FUNDAMENTAL ANALYSIS</a:t>
            </a:r>
            <a:endParaRPr/>
          </a:p>
        </p:txBody>
      </p:sp>
      <p:sp>
        <p:nvSpPr>
          <p:cNvPr id="422" name="Google Shape;422;p3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2035"/>
              <a:buChar char="•"/>
            </a:pPr>
            <a:r>
              <a:rPr lang="en-US" sz="2035"/>
              <a:t>Macro</a:t>
            </a:r>
            <a:endParaRPr/>
          </a:p>
          <a:p>
            <a:pPr indent="-228600" lvl="1" marL="685800" rtl="0" algn="l">
              <a:lnSpc>
                <a:spcPct val="70000"/>
              </a:lnSpc>
              <a:spcBef>
                <a:spcPts val="500"/>
              </a:spcBef>
              <a:spcAft>
                <a:spcPts val="0"/>
              </a:spcAft>
              <a:buClr>
                <a:schemeClr val="lt1"/>
              </a:buClr>
              <a:buSzPts val="1850"/>
              <a:buChar char="•"/>
            </a:pPr>
            <a:r>
              <a:rPr lang="en-US" sz="1850"/>
              <a:t>Market, Industry, Political, Economic, Sociocultural, Technological, Legal, Environmental, etc.</a:t>
            </a:r>
            <a:endParaRPr/>
          </a:p>
          <a:p>
            <a:pPr indent="-228600" lvl="2" marL="1143000" rtl="0" algn="l">
              <a:lnSpc>
                <a:spcPct val="70000"/>
              </a:lnSpc>
              <a:spcBef>
                <a:spcPts val="500"/>
              </a:spcBef>
              <a:spcAft>
                <a:spcPts val="0"/>
              </a:spcAft>
              <a:buClr>
                <a:schemeClr val="lt1"/>
              </a:buClr>
              <a:buSzPts val="1665"/>
              <a:buChar char="•"/>
            </a:pPr>
            <a:r>
              <a:rPr lang="en-US" sz="1665"/>
              <a:t>E.g.: PESTLE, “Porter's Five Forces”</a:t>
            </a:r>
            <a:endParaRPr/>
          </a:p>
          <a:p>
            <a:pPr indent="-228600" lvl="0" marL="228600" rtl="0" algn="l">
              <a:lnSpc>
                <a:spcPct val="70000"/>
              </a:lnSpc>
              <a:spcBef>
                <a:spcPts val="1000"/>
              </a:spcBef>
              <a:spcAft>
                <a:spcPts val="0"/>
              </a:spcAft>
              <a:buClr>
                <a:schemeClr val="lt1"/>
              </a:buClr>
              <a:buSzPts val="2035"/>
              <a:buChar char="•"/>
            </a:pPr>
            <a:r>
              <a:rPr lang="en-US" sz="2035"/>
              <a:t>Micro</a:t>
            </a:r>
            <a:endParaRPr/>
          </a:p>
          <a:p>
            <a:pPr indent="-228600" lvl="1" marL="685800" rtl="0" algn="l">
              <a:lnSpc>
                <a:spcPct val="70000"/>
              </a:lnSpc>
              <a:spcBef>
                <a:spcPts val="500"/>
              </a:spcBef>
              <a:spcAft>
                <a:spcPts val="0"/>
              </a:spcAft>
              <a:buClr>
                <a:schemeClr val="lt1"/>
              </a:buClr>
              <a:buSzPts val="1850"/>
              <a:buChar char="•"/>
            </a:pPr>
            <a:r>
              <a:rPr lang="en-US" sz="1850"/>
              <a:t>Financial Reports, Market metrics, Analyst’s Reports, Credit Rating, Corporate Governance, etc.</a:t>
            </a:r>
            <a:endParaRPr/>
          </a:p>
          <a:p>
            <a:pPr indent="-228600" lvl="2" marL="1143000" rtl="0" algn="l">
              <a:lnSpc>
                <a:spcPct val="70000"/>
              </a:lnSpc>
              <a:spcBef>
                <a:spcPts val="500"/>
              </a:spcBef>
              <a:spcAft>
                <a:spcPts val="0"/>
              </a:spcAft>
              <a:buClr>
                <a:schemeClr val="lt1"/>
              </a:buClr>
              <a:buSzPts val="1665"/>
              <a:buChar char="•"/>
            </a:pPr>
            <a:r>
              <a:rPr lang="en-US" sz="1665"/>
              <a:t>E.g.: “the Big four”</a:t>
            </a:r>
            <a:endParaRPr/>
          </a:p>
          <a:p>
            <a:pPr indent="-228600" lvl="1" marL="685800" rtl="0" algn="l">
              <a:lnSpc>
                <a:spcPct val="70000"/>
              </a:lnSpc>
              <a:spcBef>
                <a:spcPts val="500"/>
              </a:spcBef>
              <a:spcAft>
                <a:spcPts val="0"/>
              </a:spcAft>
              <a:buClr>
                <a:schemeClr val="lt1"/>
              </a:buClr>
              <a:buSzPts val="1850"/>
              <a:buChar char="•"/>
            </a:pPr>
            <a:r>
              <a:rPr lang="en-US" sz="1850"/>
              <a:t>Company strategies and Competitive advantage</a:t>
            </a:r>
            <a:endParaRPr/>
          </a:p>
          <a:p>
            <a:pPr indent="-228600" lvl="2" marL="1143000" rtl="0" algn="l">
              <a:lnSpc>
                <a:spcPct val="70000"/>
              </a:lnSpc>
              <a:spcBef>
                <a:spcPts val="500"/>
              </a:spcBef>
              <a:spcAft>
                <a:spcPts val="0"/>
              </a:spcAft>
              <a:buClr>
                <a:schemeClr val="lt1"/>
              </a:buClr>
              <a:buSzPts val="1665"/>
              <a:buChar char="•"/>
            </a:pPr>
            <a:r>
              <a:rPr lang="en-US" sz="1665"/>
              <a:t>E.g.: Porter's generic strategies, SWOT</a:t>
            </a:r>
            <a:endParaRPr/>
          </a:p>
          <a:p>
            <a:pPr indent="-228600" lvl="1" marL="685800" rtl="0" algn="l">
              <a:lnSpc>
                <a:spcPct val="70000"/>
              </a:lnSpc>
              <a:spcBef>
                <a:spcPts val="500"/>
              </a:spcBef>
              <a:spcAft>
                <a:spcPts val="0"/>
              </a:spcAft>
              <a:buClr>
                <a:schemeClr val="lt1"/>
              </a:buClr>
              <a:buSzPts val="1850"/>
              <a:buChar char="•"/>
            </a:pPr>
            <a:r>
              <a:rPr lang="en-US" sz="1850"/>
              <a:t>Caution: “Cook the books”, OBS &amp; SPV, Asymmetric Information*, Principal-Agent Problem* and Moral Hazard*.</a:t>
            </a:r>
            <a:endParaRPr/>
          </a:p>
          <a:p>
            <a:pPr indent="-228600" lvl="2" marL="1143000" rtl="0" algn="l">
              <a:lnSpc>
                <a:spcPct val="70000"/>
              </a:lnSpc>
              <a:spcBef>
                <a:spcPts val="500"/>
              </a:spcBef>
              <a:spcAft>
                <a:spcPts val="0"/>
              </a:spcAft>
              <a:buClr>
                <a:schemeClr val="lt1"/>
              </a:buClr>
              <a:buSzPts val="1665"/>
              <a:buChar char="•"/>
            </a:pPr>
            <a:r>
              <a:rPr lang="en-US" sz="1665"/>
              <a:t>Sarbanes-Oxley Act (SOX) (Enron, WorldCom)</a:t>
            </a:r>
            <a:endParaRPr/>
          </a:p>
          <a:p>
            <a:pPr indent="-228600" lvl="2" marL="1143000" rtl="0" algn="l">
              <a:lnSpc>
                <a:spcPct val="70000"/>
              </a:lnSpc>
              <a:spcBef>
                <a:spcPts val="500"/>
              </a:spcBef>
              <a:spcAft>
                <a:spcPts val="0"/>
              </a:spcAft>
              <a:buClr>
                <a:schemeClr val="lt1"/>
              </a:buClr>
              <a:buSzPts val="1665"/>
              <a:buChar char="•"/>
            </a:pPr>
            <a:r>
              <a:rPr lang="en-US" sz="1665"/>
              <a:t>Howard Schilit - Financial Shenanigans: How to Detect Accounting Gimmicks and Fraud in Financial Reports (1993)</a:t>
            </a:r>
            <a:endParaRPr sz="1665" u="sng">
              <a:solidFill>
                <a:schemeClr val="hlink"/>
              </a:solidFill>
              <a:hlinkClick r:id="rId3"/>
            </a:endParaRPr>
          </a:p>
          <a:p>
            <a:pPr indent="-122871" lvl="2" marL="1143000" rtl="0" algn="l">
              <a:lnSpc>
                <a:spcPct val="70000"/>
              </a:lnSpc>
              <a:spcBef>
                <a:spcPts val="500"/>
              </a:spcBef>
              <a:spcAft>
                <a:spcPts val="0"/>
              </a:spcAft>
              <a:buClr>
                <a:schemeClr val="lt1"/>
              </a:buClr>
              <a:buSzPts val="1665"/>
              <a:buNone/>
            </a:pPr>
            <a:r>
              <a:t/>
            </a:r>
            <a:endParaRPr sz="1665"/>
          </a:p>
          <a:p>
            <a:pPr indent="-122871" lvl="2" marL="1143000" rtl="0" algn="l">
              <a:lnSpc>
                <a:spcPct val="70000"/>
              </a:lnSpc>
              <a:spcBef>
                <a:spcPts val="500"/>
              </a:spcBef>
              <a:spcAft>
                <a:spcPts val="0"/>
              </a:spcAft>
              <a:buClr>
                <a:schemeClr val="lt1"/>
              </a:buClr>
              <a:buSzPts val="1665"/>
              <a:buNone/>
            </a:pPr>
            <a:r>
              <a:t/>
            </a:r>
            <a:endParaRPr sz="1665"/>
          </a:p>
        </p:txBody>
      </p:sp>
      <p:graphicFrame>
        <p:nvGraphicFramePr>
          <p:cNvPr id="423" name="Google Shape;423;p33"/>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PORTER'S FIVE FORCES</a:t>
            </a:r>
            <a:br>
              <a:rPr b="1" lang="en-US"/>
            </a:br>
            <a:endParaRPr/>
          </a:p>
        </p:txBody>
      </p:sp>
      <p:grpSp>
        <p:nvGrpSpPr>
          <p:cNvPr id="430" name="Google Shape;430;p34"/>
          <p:cNvGrpSpPr/>
          <p:nvPr/>
        </p:nvGrpSpPr>
        <p:grpSpPr>
          <a:xfrm>
            <a:off x="3908131" y="1657834"/>
            <a:ext cx="4375738" cy="4375738"/>
            <a:chOff x="3222330" y="1959"/>
            <a:chExt cx="4375738" cy="4375738"/>
          </a:xfrm>
        </p:grpSpPr>
        <p:sp>
          <p:nvSpPr>
            <p:cNvPr id="431" name="Google Shape;431;p34"/>
            <p:cNvSpPr/>
            <p:nvPr/>
          </p:nvSpPr>
          <p:spPr>
            <a:xfrm>
              <a:off x="4770449" y="1550078"/>
              <a:ext cx="1279501" cy="1279501"/>
            </a:xfrm>
            <a:prstGeom prst="ellipse">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34"/>
            <p:cNvSpPr txBox="1"/>
            <p:nvPr/>
          </p:nvSpPr>
          <p:spPr>
            <a:xfrm>
              <a:off x="4957828" y="1737457"/>
              <a:ext cx="904743" cy="904743"/>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Century Gothic"/>
                <a:buNone/>
              </a:pPr>
              <a:r>
                <a:rPr b="1" i="0" lang="en-US" sz="1100" u="none" cap="none" strike="noStrike">
                  <a:solidFill>
                    <a:schemeClr val="dk1"/>
                  </a:solidFill>
                  <a:latin typeface="Century Gothic"/>
                  <a:ea typeface="Century Gothic"/>
                  <a:cs typeface="Century Gothic"/>
                  <a:sym typeface="Century Gothic"/>
                </a:rPr>
                <a:t>Competitive Rivalry</a:t>
              </a:r>
              <a:endParaRPr b="1" i="0" sz="1700" u="none" cap="none" strike="noStrike">
                <a:solidFill>
                  <a:schemeClr val="dk1"/>
                </a:solidFill>
                <a:latin typeface="Century Gothic"/>
                <a:ea typeface="Century Gothic"/>
                <a:cs typeface="Century Gothic"/>
                <a:sym typeface="Century Gothic"/>
              </a:endParaRPr>
            </a:p>
          </p:txBody>
        </p:sp>
        <p:sp>
          <p:nvSpPr>
            <p:cNvPr id="433" name="Google Shape;433;p34"/>
            <p:cNvSpPr/>
            <p:nvPr/>
          </p:nvSpPr>
          <p:spPr>
            <a:xfrm rot="5400000">
              <a:off x="5305170" y="1162051"/>
              <a:ext cx="210058" cy="391605"/>
            </a:xfrm>
            <a:prstGeom prst="rightArrow">
              <a:avLst>
                <a:gd fmla="val 60000" name="adj1"/>
                <a:gd fmla="val 50000" name="adj2"/>
              </a:avLst>
            </a:prstGeom>
            <a:gradFill>
              <a:gsLst>
                <a:gs pos="0">
                  <a:srgbClr val="FFCDBA"/>
                </a:gs>
                <a:gs pos="52000">
                  <a:srgbClr val="FCB599"/>
                </a:gs>
                <a:gs pos="100000">
                  <a:srgbClr val="FBA6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txBox="1"/>
            <p:nvPr/>
          </p:nvSpPr>
          <p:spPr>
            <a:xfrm rot="5400000">
              <a:off x="5336679" y="1208864"/>
              <a:ext cx="147041" cy="234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entury Gothic"/>
                <a:buNone/>
              </a:pPr>
              <a:r>
                <a:t/>
              </a:r>
              <a:endParaRPr b="0" i="0" sz="1200" u="none" cap="none" strike="noStrike">
                <a:solidFill>
                  <a:schemeClr val="dk1"/>
                </a:solidFill>
                <a:latin typeface="Century Gothic"/>
                <a:ea typeface="Century Gothic"/>
                <a:cs typeface="Century Gothic"/>
                <a:sym typeface="Century Gothic"/>
              </a:endParaRPr>
            </a:p>
          </p:txBody>
        </p:sp>
        <p:sp>
          <p:nvSpPr>
            <p:cNvPr id="435" name="Google Shape;435;p34"/>
            <p:cNvSpPr/>
            <p:nvPr/>
          </p:nvSpPr>
          <p:spPr>
            <a:xfrm>
              <a:off x="4834309" y="1959"/>
              <a:ext cx="1151780" cy="1151780"/>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6" name="Google Shape;436;p34"/>
            <p:cNvSpPr txBox="1"/>
            <p:nvPr/>
          </p:nvSpPr>
          <p:spPr>
            <a:xfrm>
              <a:off x="5002983" y="170633"/>
              <a:ext cx="814432" cy="814432"/>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Century Gothic"/>
                <a:buNone/>
              </a:pPr>
              <a:r>
                <a:rPr b="1" i="0" lang="en-US" sz="1100" u="none" cap="none" strike="noStrike">
                  <a:solidFill>
                    <a:schemeClr val="dk1"/>
                  </a:solidFill>
                  <a:latin typeface="Century Gothic"/>
                  <a:ea typeface="Century Gothic"/>
                  <a:cs typeface="Century Gothic"/>
                  <a:sym typeface="Century Gothic"/>
                </a:rPr>
                <a:t>Threat of New Entrants</a:t>
              </a:r>
              <a:endParaRPr b="0" i="0" sz="1400" u="none" cap="none" strike="noStrike">
                <a:solidFill>
                  <a:srgbClr val="000000"/>
                </a:solidFill>
                <a:latin typeface="Arial"/>
                <a:ea typeface="Arial"/>
                <a:cs typeface="Arial"/>
                <a:sym typeface="Arial"/>
              </a:endParaRPr>
            </a:p>
          </p:txBody>
        </p:sp>
        <p:sp>
          <p:nvSpPr>
            <p:cNvPr id="437" name="Google Shape;437;p34"/>
            <p:cNvSpPr/>
            <p:nvPr/>
          </p:nvSpPr>
          <p:spPr>
            <a:xfrm rot="10800000">
              <a:off x="6137145" y="1994026"/>
              <a:ext cx="210058" cy="391605"/>
            </a:xfrm>
            <a:prstGeom prst="rightArrow">
              <a:avLst>
                <a:gd fmla="val 60000" name="adj1"/>
                <a:gd fmla="val 50000" name="adj2"/>
              </a:avLst>
            </a:prstGeom>
            <a:gradFill>
              <a:gsLst>
                <a:gs pos="0">
                  <a:srgbClr val="F7E3B9"/>
                </a:gs>
                <a:gs pos="52000">
                  <a:srgbClr val="F0D69C"/>
                </a:gs>
                <a:gs pos="100000">
                  <a:srgbClr val="EECF8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4"/>
            <p:cNvSpPr txBox="1"/>
            <p:nvPr/>
          </p:nvSpPr>
          <p:spPr>
            <a:xfrm rot="10800000">
              <a:off x="6200162" y="2072347"/>
              <a:ext cx="147041" cy="234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entury Gothic"/>
                <a:buNone/>
              </a:pPr>
              <a:r>
                <a:t/>
              </a:r>
              <a:endParaRPr b="0" i="0" sz="1200" u="none" cap="none" strike="noStrike">
                <a:solidFill>
                  <a:schemeClr val="dk1"/>
                </a:solidFill>
                <a:latin typeface="Century Gothic"/>
                <a:ea typeface="Century Gothic"/>
                <a:cs typeface="Century Gothic"/>
                <a:sym typeface="Century Gothic"/>
              </a:endParaRPr>
            </a:p>
          </p:txBody>
        </p:sp>
        <p:sp>
          <p:nvSpPr>
            <p:cNvPr id="439" name="Google Shape;439;p34"/>
            <p:cNvSpPr/>
            <p:nvPr/>
          </p:nvSpPr>
          <p:spPr>
            <a:xfrm>
              <a:off x="6446288" y="1613938"/>
              <a:ext cx="1151780" cy="1151780"/>
            </a:xfrm>
            <a:prstGeom prst="ellipse">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34"/>
            <p:cNvSpPr txBox="1"/>
            <p:nvPr/>
          </p:nvSpPr>
          <p:spPr>
            <a:xfrm>
              <a:off x="6614962" y="1782612"/>
              <a:ext cx="814432" cy="814432"/>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Century Gothic"/>
                <a:buNone/>
              </a:pPr>
              <a:r>
                <a:rPr b="1" i="0" lang="en-US" sz="1100" u="none" cap="none" strike="noStrike">
                  <a:solidFill>
                    <a:schemeClr val="dk1"/>
                  </a:solidFill>
                  <a:latin typeface="Century Gothic"/>
                  <a:ea typeface="Century Gothic"/>
                  <a:cs typeface="Century Gothic"/>
                  <a:sym typeface="Century Gothic"/>
                </a:rPr>
                <a:t>Bargaining power of Customers</a:t>
              </a:r>
              <a:endParaRPr b="0" i="0" sz="1400" u="none" cap="none" strike="noStrike">
                <a:solidFill>
                  <a:srgbClr val="000000"/>
                </a:solidFill>
                <a:latin typeface="Arial"/>
                <a:ea typeface="Arial"/>
                <a:cs typeface="Arial"/>
                <a:sym typeface="Arial"/>
              </a:endParaRPr>
            </a:p>
          </p:txBody>
        </p:sp>
        <p:sp>
          <p:nvSpPr>
            <p:cNvPr id="441" name="Google Shape;441;p34"/>
            <p:cNvSpPr/>
            <p:nvPr/>
          </p:nvSpPr>
          <p:spPr>
            <a:xfrm rot="-5400000">
              <a:off x="5305170" y="2826000"/>
              <a:ext cx="210058" cy="391605"/>
            </a:xfrm>
            <a:prstGeom prst="rightArrow">
              <a:avLst>
                <a:gd fmla="val 60000" name="adj1"/>
                <a:gd fmla="val 50000" name="adj2"/>
              </a:avLst>
            </a:prstGeom>
            <a:gradFill>
              <a:gsLst>
                <a:gs pos="0">
                  <a:srgbClr val="C5DFB3"/>
                </a:gs>
                <a:gs pos="52000">
                  <a:srgbClr val="B3D39C"/>
                </a:gs>
                <a:gs pos="100000">
                  <a:srgbClr val="A6CB8A"/>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4"/>
            <p:cNvSpPr txBox="1"/>
            <p:nvPr/>
          </p:nvSpPr>
          <p:spPr>
            <a:xfrm rot="-5400000">
              <a:off x="5336679" y="2935830"/>
              <a:ext cx="147041" cy="234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entury Gothic"/>
                <a:buNone/>
              </a:pPr>
              <a:r>
                <a:t/>
              </a:r>
              <a:endParaRPr b="0" i="0" sz="1200" u="none" cap="none" strike="noStrike">
                <a:solidFill>
                  <a:schemeClr val="dk1"/>
                </a:solidFill>
                <a:latin typeface="Century Gothic"/>
                <a:ea typeface="Century Gothic"/>
                <a:cs typeface="Century Gothic"/>
                <a:sym typeface="Century Gothic"/>
              </a:endParaRPr>
            </a:p>
          </p:txBody>
        </p:sp>
        <p:sp>
          <p:nvSpPr>
            <p:cNvPr id="443" name="Google Shape;443;p34"/>
            <p:cNvSpPr/>
            <p:nvPr/>
          </p:nvSpPr>
          <p:spPr>
            <a:xfrm>
              <a:off x="4834309" y="3225917"/>
              <a:ext cx="1151780" cy="1151780"/>
            </a:xfrm>
            <a:prstGeom prst="ellipse">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34"/>
            <p:cNvSpPr txBox="1"/>
            <p:nvPr/>
          </p:nvSpPr>
          <p:spPr>
            <a:xfrm>
              <a:off x="5002983" y="3394591"/>
              <a:ext cx="814432" cy="81443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dk1"/>
                </a:buClr>
                <a:buSzPts val="1200"/>
                <a:buFont typeface="Century Gothic"/>
                <a:buNone/>
              </a:pPr>
              <a:r>
                <a:rPr b="1" i="0" lang="en-US" sz="1200" u="none" cap="none" strike="noStrike">
                  <a:solidFill>
                    <a:schemeClr val="dk1"/>
                  </a:solidFill>
                  <a:latin typeface="Century Gothic"/>
                  <a:ea typeface="Century Gothic"/>
                  <a:cs typeface="Century Gothic"/>
                  <a:sym typeface="Century Gothic"/>
                </a:rPr>
                <a:t>Threat of Substitutes</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4473195" y="1994026"/>
              <a:ext cx="210058" cy="391605"/>
            </a:xfrm>
            <a:prstGeom prst="rightArrow">
              <a:avLst>
                <a:gd fmla="val 60000" name="adj1"/>
                <a:gd fmla="val 50000" name="adj2"/>
              </a:avLst>
            </a:prstGeom>
            <a:gradFill>
              <a:gsLst>
                <a:gs pos="0">
                  <a:srgbClr val="B2E5D6"/>
                </a:gs>
                <a:gs pos="52000">
                  <a:srgbClr val="99DAC8"/>
                </a:gs>
                <a:gs pos="100000">
                  <a:srgbClr val="84D3B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txBox="1"/>
            <p:nvPr/>
          </p:nvSpPr>
          <p:spPr>
            <a:xfrm rot="10800000">
              <a:off x="4473195" y="2072347"/>
              <a:ext cx="147041" cy="234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entury Gothic"/>
                <a:buNone/>
              </a:pPr>
              <a:r>
                <a:t/>
              </a:r>
              <a:endParaRPr b="0" i="0" sz="1200" u="none" cap="none" strike="noStrike">
                <a:solidFill>
                  <a:schemeClr val="dk1"/>
                </a:solidFill>
                <a:latin typeface="Century Gothic"/>
                <a:ea typeface="Century Gothic"/>
                <a:cs typeface="Century Gothic"/>
                <a:sym typeface="Century Gothic"/>
              </a:endParaRPr>
            </a:p>
          </p:txBody>
        </p:sp>
        <p:sp>
          <p:nvSpPr>
            <p:cNvPr id="447" name="Google Shape;447;p34"/>
            <p:cNvSpPr/>
            <p:nvPr/>
          </p:nvSpPr>
          <p:spPr>
            <a:xfrm>
              <a:off x="3222330" y="1613938"/>
              <a:ext cx="1151780" cy="1151780"/>
            </a:xfrm>
            <a:prstGeom prst="ellipse">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8" name="Google Shape;448;p34"/>
            <p:cNvSpPr txBox="1"/>
            <p:nvPr/>
          </p:nvSpPr>
          <p:spPr>
            <a:xfrm>
              <a:off x="3391004" y="1782612"/>
              <a:ext cx="814432" cy="814432"/>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Century Gothic"/>
                <a:buNone/>
              </a:pPr>
              <a:r>
                <a:rPr b="1" i="0" lang="en-US" sz="1100" u="none" cap="none" strike="noStrike">
                  <a:solidFill>
                    <a:schemeClr val="dk1"/>
                  </a:solidFill>
                  <a:latin typeface="Century Gothic"/>
                  <a:ea typeface="Century Gothic"/>
                  <a:cs typeface="Century Gothic"/>
                  <a:sym typeface="Century Gothic"/>
                </a:rPr>
                <a:t>Bargaining power of Suppliers</a:t>
              </a:r>
              <a:endParaRPr b="1" i="0" sz="1200" u="none" cap="none" strike="noStrike">
                <a:solidFill>
                  <a:schemeClr val="dk1"/>
                </a:solidFill>
                <a:latin typeface="Century Gothic"/>
                <a:ea typeface="Century Gothic"/>
                <a:cs typeface="Century Gothic"/>
                <a:sym typeface="Century Gothic"/>
              </a:endParaRPr>
            </a:p>
          </p:txBody>
        </p:sp>
      </p:grpSp>
      <p:sp>
        <p:nvSpPr>
          <p:cNvPr id="449" name="Google Shape;449;p34"/>
          <p:cNvSpPr txBox="1"/>
          <p:nvPr/>
        </p:nvSpPr>
        <p:spPr>
          <a:xfrm>
            <a:off x="8894618" y="5848906"/>
            <a:ext cx="29094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Michael Porter* (1979)</a:t>
            </a:r>
            <a:endParaRPr b="0" i="0" sz="1400" u="none" cap="none" strike="noStrike">
              <a:solidFill>
                <a:srgbClr val="000000"/>
              </a:solidFill>
              <a:latin typeface="Arial"/>
              <a:ea typeface="Arial"/>
              <a:cs typeface="Arial"/>
              <a:sym typeface="Arial"/>
            </a:endParaRPr>
          </a:p>
        </p:txBody>
      </p:sp>
      <p:grpSp>
        <p:nvGrpSpPr>
          <p:cNvPr id="450" name="Google Shape;450;p34"/>
          <p:cNvGrpSpPr/>
          <p:nvPr/>
        </p:nvGrpSpPr>
        <p:grpSpPr>
          <a:xfrm>
            <a:off x="1357994" y="4604299"/>
            <a:ext cx="1537606" cy="1541611"/>
            <a:chOff x="9873733" y="3450267"/>
            <a:chExt cx="1151780" cy="1151780"/>
          </a:xfrm>
        </p:grpSpPr>
        <p:sp>
          <p:nvSpPr>
            <p:cNvPr id="451" name="Google Shape;451;p34"/>
            <p:cNvSpPr/>
            <p:nvPr/>
          </p:nvSpPr>
          <p:spPr>
            <a:xfrm>
              <a:off x="9873733" y="3450267"/>
              <a:ext cx="1151780" cy="1151780"/>
            </a:xfrm>
            <a:prstGeom prst="ellipse">
              <a:avLst/>
            </a:prstGeom>
            <a:solidFill>
              <a:srgbClr val="7030A0"/>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34"/>
            <p:cNvSpPr txBox="1"/>
            <p:nvPr/>
          </p:nvSpPr>
          <p:spPr>
            <a:xfrm>
              <a:off x="10042407" y="3618941"/>
              <a:ext cx="814432" cy="814432"/>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b="1" i="0" lang="en-US" sz="1050" u="none" cap="none" strike="noStrike">
                  <a:solidFill>
                    <a:srgbClr val="000000"/>
                  </a:solidFill>
                  <a:latin typeface="Century Gothic"/>
                  <a:ea typeface="Century Gothic"/>
                  <a:cs typeface="Century Gothic"/>
                  <a:sym typeface="Century Gothic"/>
                </a:rPr>
                <a:t>Complementors</a:t>
              </a:r>
              <a:endParaRPr/>
            </a:p>
          </p:txBody>
        </p:sp>
      </p:grpSp>
      <p:graphicFrame>
        <p:nvGraphicFramePr>
          <p:cNvPr id="453" name="Google Shape;453;p34"/>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BIG FOUR</a:t>
            </a:r>
            <a:endParaRPr/>
          </a:p>
        </p:txBody>
      </p:sp>
      <p:sp>
        <p:nvSpPr>
          <p:cNvPr id="459" name="Google Shape;459;p3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Income Statement</a:t>
            </a:r>
            <a:endParaRPr/>
          </a:p>
          <a:p>
            <a:pPr indent="-228600" lvl="0" marL="228600" rtl="0" algn="l">
              <a:lnSpc>
                <a:spcPct val="90000"/>
              </a:lnSpc>
              <a:spcBef>
                <a:spcPts val="1000"/>
              </a:spcBef>
              <a:spcAft>
                <a:spcPts val="0"/>
              </a:spcAft>
              <a:buClr>
                <a:schemeClr val="lt1"/>
              </a:buClr>
              <a:buSzPts val="2200"/>
              <a:buChar char="•"/>
            </a:pPr>
            <a:r>
              <a:rPr lang="en-US"/>
              <a:t>Balance Sheet</a:t>
            </a:r>
            <a:endParaRPr/>
          </a:p>
          <a:p>
            <a:pPr indent="-228600" lvl="0" marL="228600" rtl="0" algn="l">
              <a:lnSpc>
                <a:spcPct val="90000"/>
              </a:lnSpc>
              <a:spcBef>
                <a:spcPts val="1000"/>
              </a:spcBef>
              <a:spcAft>
                <a:spcPts val="0"/>
              </a:spcAft>
              <a:buClr>
                <a:schemeClr val="lt1"/>
              </a:buClr>
              <a:buSzPts val="2200"/>
              <a:buChar char="•"/>
            </a:pPr>
            <a:r>
              <a:rPr lang="en-US"/>
              <a:t>Cash Flow Statement</a:t>
            </a:r>
            <a:endParaRPr/>
          </a:p>
          <a:p>
            <a:pPr indent="-228600" lvl="0" marL="228600" rtl="0" algn="l">
              <a:lnSpc>
                <a:spcPct val="90000"/>
              </a:lnSpc>
              <a:spcBef>
                <a:spcPts val="1000"/>
              </a:spcBef>
              <a:spcAft>
                <a:spcPts val="0"/>
              </a:spcAft>
              <a:buClr>
                <a:schemeClr val="lt1"/>
              </a:buClr>
              <a:buSzPts val="2200"/>
              <a:buChar char="•"/>
            </a:pPr>
            <a:r>
              <a:rPr lang="en-US"/>
              <a:t>Statement of Shareholder Equities</a:t>
            </a:r>
            <a:endParaRPr/>
          </a:p>
          <a:p>
            <a:pPr indent="-228600" lvl="0" marL="228600" rtl="0" algn="l">
              <a:lnSpc>
                <a:spcPct val="90000"/>
              </a:lnSpc>
              <a:spcBef>
                <a:spcPts val="1000"/>
              </a:spcBef>
              <a:spcAft>
                <a:spcPts val="0"/>
              </a:spcAft>
              <a:buClr>
                <a:schemeClr val="lt1"/>
              </a:buClr>
              <a:buSzPts val="2200"/>
              <a:buChar char="•"/>
            </a:pPr>
            <a:r>
              <a:rPr lang="en-US"/>
              <a:t>Notes</a:t>
            </a:r>
            <a:endParaRPr/>
          </a:p>
        </p:txBody>
      </p:sp>
      <p:graphicFrame>
        <p:nvGraphicFramePr>
          <p:cNvPr id="460" name="Google Shape;460;p3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VALUATION</a:t>
            </a:r>
            <a:br>
              <a:rPr lang="en-US"/>
            </a:br>
            <a:endParaRPr/>
          </a:p>
        </p:txBody>
      </p:sp>
      <p:sp>
        <p:nvSpPr>
          <p:cNvPr id="467" name="Google Shape;467;p3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200"/>
              <a:buChar char="•"/>
            </a:pPr>
            <a:r>
              <a:rPr lang="en-US"/>
              <a:t>Valuation methods*</a:t>
            </a:r>
            <a:endParaRPr/>
          </a:p>
          <a:p>
            <a:pPr indent="-228600" lvl="1" marL="685800" rtl="0" algn="l">
              <a:lnSpc>
                <a:spcPct val="80000"/>
              </a:lnSpc>
              <a:spcBef>
                <a:spcPts val="500"/>
              </a:spcBef>
              <a:spcAft>
                <a:spcPts val="0"/>
              </a:spcAft>
              <a:buClr>
                <a:schemeClr val="lt1"/>
              </a:buClr>
              <a:buSzPts val="2000"/>
              <a:buChar char="•"/>
            </a:pPr>
            <a:r>
              <a:rPr lang="en-US"/>
              <a:t>Absolute Valuation:</a:t>
            </a:r>
            <a:endParaRPr/>
          </a:p>
          <a:p>
            <a:pPr indent="-228600" lvl="2" marL="1143000" rtl="0" algn="l">
              <a:lnSpc>
                <a:spcPct val="80000"/>
              </a:lnSpc>
              <a:spcBef>
                <a:spcPts val="500"/>
              </a:spcBef>
              <a:spcAft>
                <a:spcPts val="0"/>
              </a:spcAft>
              <a:buClr>
                <a:schemeClr val="lt1"/>
              </a:buClr>
              <a:buSzPts val="1800"/>
              <a:buChar char="•"/>
            </a:pPr>
            <a:r>
              <a:rPr lang="en-US"/>
              <a:t>DCF</a:t>
            </a:r>
            <a:endParaRPr/>
          </a:p>
          <a:p>
            <a:pPr indent="-228600" lvl="2" marL="1143000" rtl="0" algn="l">
              <a:lnSpc>
                <a:spcPct val="80000"/>
              </a:lnSpc>
              <a:spcBef>
                <a:spcPts val="500"/>
              </a:spcBef>
              <a:spcAft>
                <a:spcPts val="0"/>
              </a:spcAft>
              <a:buClr>
                <a:schemeClr val="lt1"/>
              </a:buClr>
              <a:buSzPts val="1800"/>
              <a:buChar char="•"/>
            </a:pPr>
            <a:r>
              <a:rPr lang="en-US"/>
              <a:t>Cost Approach</a:t>
            </a:r>
            <a:endParaRPr/>
          </a:p>
          <a:p>
            <a:pPr indent="-228600" lvl="2" marL="1143000" rtl="0" algn="l">
              <a:lnSpc>
                <a:spcPct val="80000"/>
              </a:lnSpc>
              <a:spcBef>
                <a:spcPts val="500"/>
              </a:spcBef>
              <a:spcAft>
                <a:spcPts val="0"/>
              </a:spcAft>
              <a:buClr>
                <a:schemeClr val="lt1"/>
              </a:buClr>
              <a:buSzPts val="1800"/>
              <a:buChar char="•"/>
            </a:pPr>
            <a:r>
              <a:rPr lang="en-US"/>
              <a:t>Ability to pay</a:t>
            </a:r>
            <a:endParaRPr/>
          </a:p>
          <a:p>
            <a:pPr indent="-228600" lvl="2" marL="1143000" rtl="0" algn="l">
              <a:lnSpc>
                <a:spcPct val="80000"/>
              </a:lnSpc>
              <a:spcBef>
                <a:spcPts val="500"/>
              </a:spcBef>
              <a:spcAft>
                <a:spcPts val="0"/>
              </a:spcAft>
              <a:buClr>
                <a:schemeClr val="lt1"/>
              </a:buClr>
              <a:buSzPts val="1800"/>
              <a:buChar char="•"/>
            </a:pPr>
            <a:r>
              <a:rPr lang="en-US"/>
              <a:t>liquidation value</a:t>
            </a:r>
            <a:endParaRPr/>
          </a:p>
          <a:p>
            <a:pPr indent="-228600" lvl="2" marL="1143000" rtl="0" algn="l">
              <a:lnSpc>
                <a:spcPct val="80000"/>
              </a:lnSpc>
              <a:spcBef>
                <a:spcPts val="500"/>
              </a:spcBef>
              <a:spcAft>
                <a:spcPts val="0"/>
              </a:spcAft>
              <a:buClr>
                <a:schemeClr val="lt1"/>
              </a:buClr>
              <a:buSzPts val="1800"/>
              <a:buChar char="•"/>
            </a:pPr>
            <a:r>
              <a:rPr lang="en-US"/>
              <a:t>EVA and MVA</a:t>
            </a:r>
            <a:endParaRPr/>
          </a:p>
          <a:p>
            <a:pPr indent="-228600" lvl="1" marL="685800" rtl="0" algn="l">
              <a:lnSpc>
                <a:spcPct val="80000"/>
              </a:lnSpc>
              <a:spcBef>
                <a:spcPts val="500"/>
              </a:spcBef>
              <a:spcAft>
                <a:spcPts val="0"/>
              </a:spcAft>
              <a:buClr>
                <a:schemeClr val="lt1"/>
              </a:buClr>
              <a:buSzPts val="2000"/>
              <a:buChar char="•"/>
            </a:pPr>
            <a:r>
              <a:rPr lang="en-US"/>
              <a:t>Relative Valuation:</a:t>
            </a:r>
            <a:endParaRPr/>
          </a:p>
          <a:p>
            <a:pPr indent="-228600" lvl="2" marL="1143000" rtl="0" algn="l">
              <a:lnSpc>
                <a:spcPct val="80000"/>
              </a:lnSpc>
              <a:spcBef>
                <a:spcPts val="500"/>
              </a:spcBef>
              <a:spcAft>
                <a:spcPts val="0"/>
              </a:spcAft>
              <a:buClr>
                <a:schemeClr val="lt1"/>
              </a:buClr>
              <a:buSzPts val="1800"/>
              <a:buChar char="•"/>
            </a:pPr>
            <a:r>
              <a:rPr lang="en-US"/>
              <a:t>Comparable (ratios and market metrics)</a:t>
            </a:r>
            <a:endParaRPr/>
          </a:p>
          <a:p>
            <a:pPr indent="-228600" lvl="2" marL="1143000" rtl="0" algn="l">
              <a:lnSpc>
                <a:spcPct val="80000"/>
              </a:lnSpc>
              <a:spcBef>
                <a:spcPts val="500"/>
              </a:spcBef>
              <a:spcAft>
                <a:spcPts val="0"/>
              </a:spcAft>
              <a:buClr>
                <a:schemeClr val="lt1"/>
              </a:buClr>
              <a:buSzPts val="1800"/>
              <a:buChar char="•"/>
            </a:pPr>
            <a:r>
              <a:rPr lang="en-US"/>
              <a:t>Precedent Transactions </a:t>
            </a:r>
            <a:endParaRPr/>
          </a:p>
          <a:p>
            <a:pPr indent="-228600" lvl="0" marL="228600" rtl="0" algn="l">
              <a:lnSpc>
                <a:spcPct val="80000"/>
              </a:lnSpc>
              <a:spcBef>
                <a:spcPts val="1000"/>
              </a:spcBef>
              <a:spcAft>
                <a:spcPts val="0"/>
              </a:spcAft>
              <a:buClr>
                <a:schemeClr val="lt1"/>
              </a:buClr>
              <a:buSzPts val="2200"/>
              <a:buChar char="•"/>
            </a:pPr>
            <a:r>
              <a:rPr lang="en-US"/>
              <a:t>Assumptions</a:t>
            </a:r>
            <a:endParaRPr/>
          </a:p>
          <a:p>
            <a:pPr indent="-228600" lvl="0" marL="228600" rtl="0" algn="l">
              <a:lnSpc>
                <a:spcPct val="80000"/>
              </a:lnSpc>
              <a:spcBef>
                <a:spcPts val="1000"/>
              </a:spcBef>
              <a:spcAft>
                <a:spcPts val="0"/>
              </a:spcAft>
              <a:buClr>
                <a:schemeClr val="lt1"/>
              </a:buClr>
              <a:buSzPts val="2200"/>
              <a:buChar char="•"/>
            </a:pPr>
            <a:r>
              <a:rPr lang="en-US"/>
              <a:t>Sensitivity Analysis</a:t>
            </a:r>
            <a:endParaRPr/>
          </a:p>
        </p:txBody>
      </p:sp>
      <p:graphicFrame>
        <p:nvGraphicFramePr>
          <p:cNvPr id="468" name="Google Shape;468;p36"/>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FOOTBALL FIELD CHART</a:t>
            </a:r>
            <a:br>
              <a:rPr lang="en-US"/>
            </a:br>
            <a:endParaRPr/>
          </a:p>
        </p:txBody>
      </p:sp>
      <p:pic>
        <p:nvPicPr>
          <p:cNvPr id="474" name="Google Shape;474;p37"/>
          <p:cNvPicPr preferRelativeResize="0"/>
          <p:nvPr>
            <p:ph idx="1" type="body"/>
          </p:nvPr>
        </p:nvPicPr>
        <p:blipFill rotWithShape="1">
          <a:blip r:embed="rId3">
            <a:alphaModFix/>
          </a:blip>
          <a:srcRect b="0" l="0" r="0" t="0"/>
          <a:stretch/>
        </p:blipFill>
        <p:spPr>
          <a:xfrm>
            <a:off x="1642415" y="2057401"/>
            <a:ext cx="8907170" cy="3437640"/>
          </a:xfrm>
          <a:prstGeom prst="rect">
            <a:avLst/>
          </a:prstGeom>
          <a:noFill/>
          <a:ln>
            <a:noFill/>
          </a:ln>
        </p:spPr>
      </p:pic>
      <p:sp>
        <p:nvSpPr>
          <p:cNvPr id="475" name="Google Shape;475;p37"/>
          <p:cNvSpPr txBox="1"/>
          <p:nvPr/>
        </p:nvSpPr>
        <p:spPr>
          <a:xfrm>
            <a:off x="3841216" y="5621429"/>
            <a:ext cx="45095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Source: corporatefinanceinstitute.com</a:t>
            </a:r>
            <a:endParaRPr b="0" i="0" sz="1400" u="none" cap="none" strike="noStrike">
              <a:solidFill>
                <a:srgbClr val="000000"/>
              </a:solidFill>
              <a:latin typeface="Arial"/>
              <a:ea typeface="Arial"/>
              <a:cs typeface="Arial"/>
              <a:sym typeface="Arial"/>
            </a:endParaRPr>
          </a:p>
        </p:txBody>
      </p:sp>
      <p:graphicFrame>
        <p:nvGraphicFramePr>
          <p:cNvPr id="476" name="Google Shape;476;p3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RISKS</a:t>
            </a:r>
            <a:endParaRPr/>
          </a:p>
        </p:txBody>
      </p:sp>
      <p:sp>
        <p:nvSpPr>
          <p:cNvPr id="482" name="Google Shape;482;p3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lt1"/>
              </a:buClr>
              <a:buSzPts val="2200"/>
              <a:buChar char="•"/>
            </a:pPr>
            <a:r>
              <a:rPr lang="en-US"/>
              <a:t>Return and Risk tradeoffs</a:t>
            </a:r>
            <a:endParaRPr/>
          </a:p>
          <a:p>
            <a:pPr indent="-228600" lvl="1" marL="685800" rtl="0" algn="l">
              <a:lnSpc>
                <a:spcPct val="90000"/>
              </a:lnSpc>
              <a:spcBef>
                <a:spcPts val="500"/>
              </a:spcBef>
              <a:spcAft>
                <a:spcPts val="0"/>
              </a:spcAft>
              <a:buClr>
                <a:schemeClr val="lt1"/>
              </a:buClr>
              <a:buSzPts val="2000"/>
              <a:buChar char="•"/>
            </a:pPr>
            <a:r>
              <a:rPr lang="en-US"/>
              <a:t>Coefficient “A” of the utility curve</a:t>
            </a:r>
            <a:endParaRPr/>
          </a:p>
          <a:p>
            <a:pPr indent="-228600" lvl="1" marL="685800" rtl="0" algn="l">
              <a:lnSpc>
                <a:spcPct val="90000"/>
              </a:lnSpc>
              <a:spcBef>
                <a:spcPts val="500"/>
              </a:spcBef>
              <a:spcAft>
                <a:spcPts val="0"/>
              </a:spcAft>
              <a:buClr>
                <a:schemeClr val="lt1"/>
              </a:buClr>
              <a:buSzPts val="2000"/>
              <a:buChar char="•"/>
            </a:pPr>
            <a:r>
              <a:rPr lang="en-US"/>
              <a:t>Risk Aversion Assumption</a:t>
            </a:r>
            <a:endParaRPr/>
          </a:p>
          <a:p>
            <a:pPr indent="-228600" lvl="0" marL="228600" rtl="0" algn="l">
              <a:lnSpc>
                <a:spcPct val="90000"/>
              </a:lnSpc>
              <a:spcBef>
                <a:spcPts val="1000"/>
              </a:spcBef>
              <a:spcAft>
                <a:spcPts val="0"/>
              </a:spcAft>
              <a:buClr>
                <a:schemeClr val="lt1"/>
              </a:buClr>
              <a:buSzPts val="2200"/>
              <a:buChar char="•"/>
            </a:pPr>
            <a:r>
              <a:rPr lang="en-US"/>
              <a:t>Risk Type</a:t>
            </a:r>
            <a:endParaRPr/>
          </a:p>
          <a:p>
            <a:pPr indent="-228600" lvl="1" marL="685800" rtl="0" algn="l">
              <a:lnSpc>
                <a:spcPct val="90000"/>
              </a:lnSpc>
              <a:spcBef>
                <a:spcPts val="500"/>
              </a:spcBef>
              <a:spcAft>
                <a:spcPts val="0"/>
              </a:spcAft>
              <a:buClr>
                <a:schemeClr val="lt1"/>
              </a:buClr>
              <a:buSzPts val="2000"/>
              <a:buChar char="•"/>
            </a:pPr>
            <a:r>
              <a:rPr lang="en-US"/>
              <a:t>Market, Credit, Liquidity, Operational, Model, etc</a:t>
            </a:r>
            <a:endParaRPr/>
          </a:p>
          <a:p>
            <a:pPr indent="-228600" lvl="0" marL="228600" rtl="0" algn="l">
              <a:lnSpc>
                <a:spcPct val="90000"/>
              </a:lnSpc>
              <a:spcBef>
                <a:spcPts val="1000"/>
              </a:spcBef>
              <a:spcAft>
                <a:spcPts val="0"/>
              </a:spcAft>
              <a:buClr>
                <a:schemeClr val="lt1"/>
              </a:buClr>
              <a:buSzPts val="2200"/>
              <a:buChar char="•"/>
            </a:pPr>
            <a:r>
              <a:rPr lang="en-US"/>
              <a:t>Risk Measure</a:t>
            </a:r>
            <a:endParaRPr/>
          </a:p>
          <a:p>
            <a:pPr indent="-228600" lvl="1" marL="685800" rtl="0" algn="l">
              <a:lnSpc>
                <a:spcPct val="90000"/>
              </a:lnSpc>
              <a:spcBef>
                <a:spcPts val="500"/>
              </a:spcBef>
              <a:spcAft>
                <a:spcPts val="0"/>
              </a:spcAft>
              <a:buClr>
                <a:schemeClr val="lt1"/>
              </a:buClr>
              <a:buSzPts val="2000"/>
              <a:buChar char="•"/>
            </a:pPr>
            <a:r>
              <a:rPr lang="en-US"/>
              <a:t>Qualitative, Quantitative, Quantified Qualitative</a:t>
            </a:r>
            <a:endParaRPr/>
          </a:p>
          <a:p>
            <a:pPr indent="-228600" lvl="0" marL="228600" rtl="0" algn="l">
              <a:lnSpc>
                <a:spcPct val="90000"/>
              </a:lnSpc>
              <a:spcBef>
                <a:spcPts val="1000"/>
              </a:spcBef>
              <a:spcAft>
                <a:spcPts val="0"/>
              </a:spcAft>
              <a:buSzPts val="2200"/>
              <a:buChar char="•"/>
            </a:pPr>
            <a:r>
              <a:rPr lang="en-US"/>
              <a:t>Risk Management and Control</a:t>
            </a:r>
            <a:endParaRPr/>
          </a:p>
          <a:p>
            <a:pPr indent="-368300" lvl="1" marL="914400" rtl="0" algn="l">
              <a:lnSpc>
                <a:spcPct val="90000"/>
              </a:lnSpc>
              <a:spcBef>
                <a:spcPts val="1000"/>
              </a:spcBef>
              <a:spcAft>
                <a:spcPts val="0"/>
              </a:spcAft>
              <a:buClr>
                <a:schemeClr val="lt1"/>
              </a:buClr>
              <a:buSzPts val="2200"/>
              <a:buChar char="•"/>
            </a:pPr>
            <a:r>
              <a:rPr lang="en-US"/>
              <a:t>Black Swan and Gray Rhino</a:t>
            </a:r>
            <a:endParaRPr/>
          </a:p>
          <a:p>
            <a:pPr indent="-368300" lvl="0" marL="457200" rtl="0" algn="l">
              <a:lnSpc>
                <a:spcPct val="90000"/>
              </a:lnSpc>
              <a:spcBef>
                <a:spcPts val="1000"/>
              </a:spcBef>
              <a:spcAft>
                <a:spcPts val="0"/>
              </a:spcAft>
              <a:buClr>
                <a:schemeClr val="lt1"/>
              </a:buClr>
              <a:buSzPts val="2200"/>
              <a:buChar char="•"/>
            </a:pPr>
            <a:r>
              <a:rPr lang="en-US"/>
              <a:t>Example</a:t>
            </a:r>
            <a:endParaRPr/>
          </a:p>
          <a:p>
            <a:pPr indent="-342900" lvl="1" marL="914400" rtl="0" algn="l">
              <a:lnSpc>
                <a:spcPct val="90000"/>
              </a:lnSpc>
              <a:spcBef>
                <a:spcPts val="1000"/>
              </a:spcBef>
              <a:spcAft>
                <a:spcPts val="0"/>
              </a:spcAft>
              <a:buSzPts val="1800"/>
              <a:buChar char="•"/>
            </a:pPr>
            <a:r>
              <a:rPr lang="en-US"/>
              <a:t>LTCM</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483" name="Google Shape;483;p3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ROAD MAP</a:t>
            </a:r>
            <a:endParaRPr/>
          </a:p>
        </p:txBody>
      </p:sp>
      <p:sp>
        <p:nvSpPr>
          <p:cNvPr id="170" name="Google Shape;170;p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1704"/>
              <a:buChar char="•"/>
            </a:pPr>
            <a:r>
              <a:rPr lang="en-US" sz="1704"/>
              <a:t>Belief</a:t>
            </a:r>
            <a:endParaRPr/>
          </a:p>
          <a:p>
            <a:pPr indent="-228600" lvl="1" marL="685800" rtl="0" algn="l">
              <a:lnSpc>
                <a:spcPct val="70000"/>
              </a:lnSpc>
              <a:spcBef>
                <a:spcPts val="500"/>
              </a:spcBef>
              <a:spcAft>
                <a:spcPts val="0"/>
              </a:spcAft>
              <a:buClr>
                <a:schemeClr val="lt1"/>
              </a:buClr>
              <a:buSzPts val="1704"/>
              <a:buChar char="•"/>
            </a:pPr>
            <a:r>
              <a:rPr lang="en-US" sz="1704"/>
              <a:t>EMH Believer</a:t>
            </a:r>
            <a:endParaRPr/>
          </a:p>
          <a:p>
            <a:pPr indent="-228600" lvl="1" marL="685800" rtl="0" algn="l">
              <a:lnSpc>
                <a:spcPct val="70000"/>
              </a:lnSpc>
              <a:spcBef>
                <a:spcPts val="500"/>
              </a:spcBef>
              <a:spcAft>
                <a:spcPts val="0"/>
              </a:spcAft>
              <a:buClr>
                <a:schemeClr val="lt1"/>
              </a:buClr>
              <a:buSzPts val="1704"/>
              <a:buChar char="•"/>
            </a:pPr>
            <a:r>
              <a:rPr lang="en-US" sz="1704"/>
              <a:t>Non-Believer</a:t>
            </a:r>
            <a:endParaRPr/>
          </a:p>
          <a:p>
            <a:pPr indent="-228600" lvl="0" marL="228600" rtl="0" algn="l">
              <a:lnSpc>
                <a:spcPct val="70000"/>
              </a:lnSpc>
              <a:spcBef>
                <a:spcPts val="1000"/>
              </a:spcBef>
              <a:spcAft>
                <a:spcPts val="0"/>
              </a:spcAft>
              <a:buClr>
                <a:schemeClr val="lt1"/>
              </a:buClr>
              <a:buSzPts val="1704"/>
              <a:buChar char="•"/>
            </a:pPr>
            <a:r>
              <a:rPr lang="en-US" sz="1704"/>
              <a:t>Philosophy</a:t>
            </a:r>
            <a:endParaRPr/>
          </a:p>
          <a:p>
            <a:pPr indent="-228600" lvl="1" marL="685800" rtl="0" algn="l">
              <a:lnSpc>
                <a:spcPct val="70000"/>
              </a:lnSpc>
              <a:spcBef>
                <a:spcPts val="500"/>
              </a:spcBef>
              <a:spcAft>
                <a:spcPts val="0"/>
              </a:spcAft>
              <a:buClr>
                <a:schemeClr val="lt1"/>
              </a:buClr>
              <a:buSzPts val="1704"/>
              <a:buChar char="•"/>
            </a:pPr>
            <a:r>
              <a:rPr lang="en-US" sz="1704"/>
              <a:t>Ancient</a:t>
            </a:r>
            <a:endParaRPr/>
          </a:p>
          <a:p>
            <a:pPr indent="-228600" lvl="1" marL="685800" rtl="0" algn="l">
              <a:lnSpc>
                <a:spcPct val="70000"/>
              </a:lnSpc>
              <a:spcBef>
                <a:spcPts val="500"/>
              </a:spcBef>
              <a:spcAft>
                <a:spcPts val="0"/>
              </a:spcAft>
              <a:buClr>
                <a:schemeClr val="lt1"/>
              </a:buClr>
              <a:buSzPts val="1704"/>
              <a:buChar char="•"/>
            </a:pPr>
            <a:r>
              <a:rPr lang="en-US" sz="1704"/>
              <a:t>Old</a:t>
            </a:r>
            <a:endParaRPr/>
          </a:p>
          <a:p>
            <a:pPr indent="-228600" lvl="1" marL="685800" rtl="0" algn="l">
              <a:lnSpc>
                <a:spcPct val="70000"/>
              </a:lnSpc>
              <a:spcBef>
                <a:spcPts val="500"/>
              </a:spcBef>
              <a:spcAft>
                <a:spcPts val="0"/>
              </a:spcAft>
              <a:buClr>
                <a:schemeClr val="lt1"/>
              </a:buClr>
              <a:buSzPts val="1704"/>
              <a:buChar char="•"/>
            </a:pPr>
            <a:r>
              <a:rPr lang="en-US" sz="1704"/>
              <a:t>Modern</a:t>
            </a:r>
            <a:endParaRPr/>
          </a:p>
          <a:p>
            <a:pPr indent="-228600" lvl="1" marL="685800" rtl="0" algn="l">
              <a:lnSpc>
                <a:spcPct val="70000"/>
              </a:lnSpc>
              <a:spcBef>
                <a:spcPts val="500"/>
              </a:spcBef>
              <a:spcAft>
                <a:spcPts val="0"/>
              </a:spcAft>
              <a:buClr>
                <a:schemeClr val="lt1"/>
              </a:buClr>
              <a:buSzPts val="1704"/>
              <a:buChar char="•"/>
            </a:pPr>
            <a:r>
              <a:rPr lang="en-US" sz="1704"/>
              <a:t>New</a:t>
            </a:r>
            <a:endParaRPr/>
          </a:p>
          <a:p>
            <a:pPr indent="-228600" lvl="0" marL="228600" rtl="0" algn="l">
              <a:lnSpc>
                <a:spcPct val="70000"/>
              </a:lnSpc>
              <a:spcBef>
                <a:spcPts val="1000"/>
              </a:spcBef>
              <a:spcAft>
                <a:spcPts val="0"/>
              </a:spcAft>
              <a:buClr>
                <a:schemeClr val="lt1"/>
              </a:buClr>
              <a:buSzPts val="1704"/>
              <a:buChar char="•"/>
            </a:pPr>
            <a:r>
              <a:rPr lang="en-US" sz="1704"/>
              <a:t>Analysis</a:t>
            </a:r>
            <a:endParaRPr/>
          </a:p>
          <a:p>
            <a:pPr indent="-228600" lvl="1" marL="685800" rtl="0" algn="l">
              <a:lnSpc>
                <a:spcPct val="70000"/>
              </a:lnSpc>
              <a:spcBef>
                <a:spcPts val="500"/>
              </a:spcBef>
              <a:spcAft>
                <a:spcPts val="0"/>
              </a:spcAft>
              <a:buClr>
                <a:schemeClr val="lt1"/>
              </a:buClr>
              <a:buSzPts val="1704"/>
              <a:buChar char="•"/>
            </a:pPr>
            <a:r>
              <a:rPr lang="en-US" sz="1704"/>
              <a:t>Technician</a:t>
            </a:r>
            <a:endParaRPr/>
          </a:p>
          <a:p>
            <a:pPr indent="-228600" lvl="1" marL="685800" rtl="0" algn="l">
              <a:lnSpc>
                <a:spcPct val="70000"/>
              </a:lnSpc>
              <a:spcBef>
                <a:spcPts val="500"/>
              </a:spcBef>
              <a:spcAft>
                <a:spcPts val="0"/>
              </a:spcAft>
              <a:buClr>
                <a:schemeClr val="lt1"/>
              </a:buClr>
              <a:buSzPts val="1704"/>
              <a:buChar char="•"/>
            </a:pPr>
            <a:r>
              <a:rPr lang="en-US" sz="1704"/>
              <a:t>Fundamentalist</a:t>
            </a:r>
            <a:endParaRPr/>
          </a:p>
          <a:p>
            <a:pPr indent="-228600" lvl="1" marL="685800" rtl="0" algn="l">
              <a:lnSpc>
                <a:spcPct val="70000"/>
              </a:lnSpc>
              <a:spcBef>
                <a:spcPts val="500"/>
              </a:spcBef>
              <a:spcAft>
                <a:spcPts val="0"/>
              </a:spcAft>
              <a:buClr>
                <a:schemeClr val="lt1"/>
              </a:buClr>
              <a:buSzPts val="1704"/>
              <a:buChar char="•"/>
            </a:pPr>
            <a:r>
              <a:rPr lang="en-US" sz="1704"/>
              <a:t>Portfolio Theorist</a:t>
            </a:r>
            <a:endParaRPr/>
          </a:p>
          <a:p>
            <a:pPr indent="-228600" lvl="1" marL="685800" rtl="0" algn="l">
              <a:lnSpc>
                <a:spcPct val="70000"/>
              </a:lnSpc>
              <a:spcBef>
                <a:spcPts val="500"/>
              </a:spcBef>
              <a:spcAft>
                <a:spcPts val="0"/>
              </a:spcAft>
              <a:buClr>
                <a:schemeClr val="lt1"/>
              </a:buClr>
              <a:buSzPts val="1704"/>
              <a:buChar char="•"/>
            </a:pPr>
            <a:r>
              <a:rPr lang="en-US" sz="1704"/>
              <a:t>Behavioralist</a:t>
            </a:r>
            <a:endParaRPr/>
          </a:p>
          <a:p>
            <a:pPr indent="-228600" lvl="0" marL="228600" rtl="0" algn="l">
              <a:lnSpc>
                <a:spcPct val="70000"/>
              </a:lnSpc>
              <a:spcBef>
                <a:spcPts val="1000"/>
              </a:spcBef>
              <a:spcAft>
                <a:spcPts val="0"/>
              </a:spcAft>
              <a:buClr>
                <a:schemeClr val="lt1"/>
              </a:buClr>
              <a:buSzPts val="1704"/>
              <a:buChar char="•"/>
            </a:pPr>
            <a:r>
              <a:rPr lang="en-US" sz="1704"/>
              <a:t>Strategy</a:t>
            </a:r>
            <a:endParaRPr/>
          </a:p>
          <a:p>
            <a:pPr indent="-228600" lvl="0" marL="228600" rtl="0" algn="l">
              <a:lnSpc>
                <a:spcPct val="70000"/>
              </a:lnSpc>
              <a:spcBef>
                <a:spcPts val="1000"/>
              </a:spcBef>
              <a:spcAft>
                <a:spcPts val="0"/>
              </a:spcAft>
              <a:buClr>
                <a:schemeClr val="lt1"/>
              </a:buClr>
              <a:buSzPts val="1704"/>
              <a:buChar char="•"/>
            </a:pPr>
            <a:r>
              <a:rPr lang="en-US" sz="1704"/>
              <a:t>Conclusion</a:t>
            </a:r>
            <a:endParaRPr/>
          </a:p>
          <a:p>
            <a:pPr indent="-120332" lvl="0" marL="228600" rtl="0" algn="l">
              <a:lnSpc>
                <a:spcPct val="70000"/>
              </a:lnSpc>
              <a:spcBef>
                <a:spcPts val="1000"/>
              </a:spcBef>
              <a:spcAft>
                <a:spcPts val="0"/>
              </a:spcAft>
              <a:buClr>
                <a:schemeClr val="lt1"/>
              </a:buClr>
              <a:buSzPts val="1705"/>
              <a:buNone/>
            </a:pPr>
            <a:r>
              <a:t/>
            </a:r>
            <a:endParaRPr sz="1704"/>
          </a:p>
          <a:p>
            <a:pPr indent="-130175" lvl="1" marL="685800" rtl="0" algn="l">
              <a:lnSpc>
                <a:spcPct val="70000"/>
              </a:lnSpc>
              <a:spcBef>
                <a:spcPts val="500"/>
              </a:spcBef>
              <a:spcAft>
                <a:spcPts val="0"/>
              </a:spcAft>
              <a:buClr>
                <a:schemeClr val="lt1"/>
              </a:buClr>
              <a:buSzPts val="1550"/>
              <a:buNone/>
            </a:pPr>
            <a:r>
              <a:t/>
            </a:r>
            <a:endParaRPr sz="1550"/>
          </a:p>
        </p:txBody>
      </p:sp>
      <p:graphicFrame>
        <p:nvGraphicFramePr>
          <p:cNvPr id="171" name="Google Shape;171;p4"/>
          <p:cNvGraphicFramePr/>
          <p:nvPr/>
        </p:nvGraphicFramePr>
        <p:xfrm>
          <a:off x="7086600" y="2057401"/>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lang="en-US" sz="1100">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BASICS OF A FINANCIAL ANALYSIS REPORT</a:t>
            </a:r>
            <a:endParaRPr/>
          </a:p>
        </p:txBody>
      </p:sp>
      <p:sp>
        <p:nvSpPr>
          <p:cNvPr id="489" name="Google Shape;489;p3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200"/>
              <a:buChar char="•"/>
            </a:pPr>
            <a:r>
              <a:rPr lang="en-US"/>
              <a:t>Executive Summary</a:t>
            </a:r>
            <a:endParaRPr/>
          </a:p>
          <a:p>
            <a:pPr indent="-228600" lvl="0" marL="228600" rtl="0" algn="l">
              <a:lnSpc>
                <a:spcPct val="80000"/>
              </a:lnSpc>
              <a:spcBef>
                <a:spcPts val="1000"/>
              </a:spcBef>
              <a:spcAft>
                <a:spcPts val="0"/>
              </a:spcAft>
              <a:buClr>
                <a:schemeClr val="lt1"/>
              </a:buClr>
              <a:buSzPts val="2200"/>
              <a:buChar char="•"/>
            </a:pPr>
            <a:r>
              <a:rPr lang="en-US"/>
              <a:t>Company Overview</a:t>
            </a:r>
            <a:endParaRPr/>
          </a:p>
          <a:p>
            <a:pPr indent="-228600" lvl="0" marL="228600" rtl="0" algn="l">
              <a:lnSpc>
                <a:spcPct val="80000"/>
              </a:lnSpc>
              <a:spcBef>
                <a:spcPts val="1000"/>
              </a:spcBef>
              <a:spcAft>
                <a:spcPts val="0"/>
              </a:spcAft>
              <a:buClr>
                <a:schemeClr val="lt1"/>
              </a:buClr>
              <a:buSzPts val="2200"/>
              <a:buChar char="•"/>
            </a:pPr>
            <a:r>
              <a:rPr lang="en-US"/>
              <a:t>Investment Thesis</a:t>
            </a:r>
            <a:endParaRPr/>
          </a:p>
          <a:p>
            <a:pPr indent="-228600" lvl="0" marL="228600" rtl="0" algn="l">
              <a:lnSpc>
                <a:spcPct val="80000"/>
              </a:lnSpc>
              <a:spcBef>
                <a:spcPts val="1000"/>
              </a:spcBef>
              <a:spcAft>
                <a:spcPts val="0"/>
              </a:spcAft>
              <a:buClr>
                <a:schemeClr val="lt1"/>
              </a:buClr>
              <a:buSzPts val="2200"/>
              <a:buChar char="•"/>
            </a:pPr>
            <a:r>
              <a:rPr lang="en-US"/>
              <a:t>Valuation</a:t>
            </a:r>
            <a:endParaRPr/>
          </a:p>
          <a:p>
            <a:pPr indent="-228600" lvl="0" marL="228600" rtl="0" algn="l">
              <a:lnSpc>
                <a:spcPct val="80000"/>
              </a:lnSpc>
              <a:spcBef>
                <a:spcPts val="1000"/>
              </a:spcBef>
              <a:spcAft>
                <a:spcPts val="0"/>
              </a:spcAft>
              <a:buClr>
                <a:schemeClr val="lt1"/>
              </a:buClr>
              <a:buSzPts val="2200"/>
              <a:buChar char="•"/>
            </a:pPr>
            <a:r>
              <a:rPr lang="en-US"/>
              <a:t>Key Risks</a:t>
            </a:r>
            <a:endParaRPr/>
          </a:p>
          <a:p>
            <a:pPr indent="-228600" lvl="0" marL="228600" rtl="0" algn="l">
              <a:lnSpc>
                <a:spcPct val="80000"/>
              </a:lnSpc>
              <a:spcBef>
                <a:spcPts val="1000"/>
              </a:spcBef>
              <a:spcAft>
                <a:spcPts val="0"/>
              </a:spcAft>
              <a:buClr>
                <a:schemeClr val="lt1"/>
              </a:buClr>
              <a:buSzPts val="2200"/>
              <a:buChar char="•"/>
            </a:pPr>
            <a:r>
              <a:rPr lang="en-US"/>
              <a:t>Other Considerations</a:t>
            </a:r>
            <a:endParaRPr/>
          </a:p>
          <a:p>
            <a:pPr indent="-228600" lvl="0" marL="228600" rtl="0" algn="l">
              <a:lnSpc>
                <a:spcPct val="80000"/>
              </a:lnSpc>
              <a:spcBef>
                <a:spcPts val="1000"/>
              </a:spcBef>
              <a:spcAft>
                <a:spcPts val="0"/>
              </a:spcAft>
              <a:buClr>
                <a:schemeClr val="lt1"/>
              </a:buClr>
              <a:buSzPts val="2200"/>
              <a:buChar char="•"/>
            </a:pPr>
            <a:r>
              <a:rPr lang="en-US"/>
              <a:t>The Bottom Line </a:t>
            </a:r>
            <a:endParaRPr/>
          </a:p>
          <a:p>
            <a:pPr indent="-88900" lvl="0" marL="228600" rtl="0" algn="l">
              <a:lnSpc>
                <a:spcPct val="80000"/>
              </a:lnSpc>
              <a:spcBef>
                <a:spcPts val="1000"/>
              </a:spcBef>
              <a:spcAft>
                <a:spcPts val="0"/>
              </a:spcAft>
              <a:buClr>
                <a:schemeClr val="lt1"/>
              </a:buClr>
              <a:buSzPts val="2200"/>
              <a:buNone/>
            </a:pPr>
            <a:r>
              <a:t/>
            </a:r>
            <a:endParaRPr/>
          </a:p>
          <a:p>
            <a:pPr indent="0" lvl="0" marL="0" rtl="0" algn="l">
              <a:lnSpc>
                <a:spcPct val="80000"/>
              </a:lnSpc>
              <a:spcBef>
                <a:spcPts val="1000"/>
              </a:spcBef>
              <a:spcAft>
                <a:spcPts val="0"/>
              </a:spcAft>
              <a:buClr>
                <a:schemeClr val="lt1"/>
              </a:buClr>
              <a:buSzPts val="2200"/>
              <a:buNone/>
            </a:pPr>
            <a:r>
              <a:rPr lang="en-US"/>
              <a:t>Source: https://www.investopedia.com/articles/investing/032113/basics-financial-analysis-report.asp</a:t>
            </a:r>
            <a:endParaRPr/>
          </a:p>
          <a:p>
            <a:pPr indent="-88900" lvl="0" marL="228600" rtl="0" algn="l">
              <a:lnSpc>
                <a:spcPct val="80000"/>
              </a:lnSpc>
              <a:spcBef>
                <a:spcPts val="1000"/>
              </a:spcBef>
              <a:spcAft>
                <a:spcPts val="0"/>
              </a:spcAft>
              <a:buClr>
                <a:schemeClr val="lt1"/>
              </a:buClr>
              <a:buSzPts val="2200"/>
              <a:buNone/>
            </a:pPr>
            <a:r>
              <a:t/>
            </a:r>
            <a:endParaRPr/>
          </a:p>
        </p:txBody>
      </p:sp>
      <p:graphicFrame>
        <p:nvGraphicFramePr>
          <p:cNvPr id="490" name="Google Shape;490;p3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PORTFOLIO MANAGEMENT</a:t>
            </a:r>
            <a:endParaRPr/>
          </a:p>
        </p:txBody>
      </p:sp>
      <p:sp>
        <p:nvSpPr>
          <p:cNvPr id="496" name="Google Shape;496;p4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Active vs. Passive (e.g. Index Funds, ETFs)</a:t>
            </a:r>
            <a:endParaRPr/>
          </a:p>
          <a:p>
            <a:pPr indent="-228600" lvl="0" marL="228600" rtl="0" algn="l">
              <a:lnSpc>
                <a:spcPct val="90000"/>
              </a:lnSpc>
              <a:spcBef>
                <a:spcPts val="1000"/>
              </a:spcBef>
              <a:spcAft>
                <a:spcPts val="0"/>
              </a:spcAft>
              <a:buSzPts val="2200"/>
              <a:buChar char="•"/>
            </a:pPr>
            <a:r>
              <a:rPr lang="en-US"/>
              <a:t>Pricing Models (e.g. CAPM, APT, BSM)</a:t>
            </a:r>
            <a:endParaRPr/>
          </a:p>
          <a:p>
            <a:pPr indent="-228600" lvl="0" marL="228600" rtl="0" algn="l">
              <a:lnSpc>
                <a:spcPct val="90000"/>
              </a:lnSpc>
              <a:spcBef>
                <a:spcPts val="1000"/>
              </a:spcBef>
              <a:spcAft>
                <a:spcPts val="0"/>
              </a:spcAft>
              <a:buSzPts val="2200"/>
              <a:buChar char="•"/>
            </a:pPr>
            <a:r>
              <a:rPr lang="en-US"/>
              <a:t>Trading Strategies (e.g. Risk-Factors(Beta), Statistical Arbitrage, Pair Trading)</a:t>
            </a:r>
            <a:endParaRPr/>
          </a:p>
          <a:p>
            <a:pPr indent="-228600" lvl="0" marL="228600" rtl="0" algn="l">
              <a:lnSpc>
                <a:spcPct val="90000"/>
              </a:lnSpc>
              <a:spcBef>
                <a:spcPts val="1000"/>
              </a:spcBef>
              <a:spcAft>
                <a:spcPts val="0"/>
              </a:spcAft>
              <a:buSzPts val="2000"/>
              <a:buChar char="•"/>
            </a:pPr>
            <a:r>
              <a:rPr lang="en-US"/>
              <a:t>Return Generation (e.g. Alpha)</a:t>
            </a:r>
            <a:endParaRPr/>
          </a:p>
          <a:p>
            <a:pPr indent="-228600" lvl="0" marL="228600" rtl="0" algn="l">
              <a:lnSpc>
                <a:spcPct val="90000"/>
              </a:lnSpc>
              <a:spcBef>
                <a:spcPts val="1000"/>
              </a:spcBef>
              <a:spcAft>
                <a:spcPts val="0"/>
              </a:spcAft>
              <a:buSzPts val="2000"/>
              <a:buChar char="•"/>
            </a:pPr>
            <a:r>
              <a:rPr lang="en-US"/>
              <a:t>Risk Measures (e.g. VaR, ES)</a:t>
            </a:r>
            <a:endParaRPr/>
          </a:p>
          <a:p>
            <a:pPr indent="-228600" lvl="0" marL="228600" rtl="0" algn="l">
              <a:lnSpc>
                <a:spcPct val="90000"/>
              </a:lnSpc>
              <a:spcBef>
                <a:spcPts val="500"/>
              </a:spcBef>
              <a:spcAft>
                <a:spcPts val="0"/>
              </a:spcAft>
              <a:buSzPts val="2000"/>
              <a:buChar char="•"/>
            </a:pPr>
            <a:r>
              <a:rPr lang="en-US"/>
              <a:t>Financial Engineering/ Quant (e.g. the Greeks(Delta-Gamma Hedging))</a:t>
            </a:r>
            <a:endParaRPr/>
          </a:p>
          <a:p>
            <a:pPr indent="-228600" lvl="0" marL="228600" rtl="0" algn="l">
              <a:lnSpc>
                <a:spcPct val="90000"/>
              </a:lnSpc>
              <a:spcBef>
                <a:spcPts val="1000"/>
              </a:spcBef>
              <a:spcAft>
                <a:spcPts val="0"/>
              </a:spcAft>
              <a:buClr>
                <a:schemeClr val="lt1"/>
              </a:buClr>
              <a:buSzPts val="2200"/>
              <a:buChar char="•"/>
            </a:pPr>
            <a:r>
              <a:rPr lang="en-US"/>
              <a:t>Economics and Econometrics (e.g. Cross Sectional, Time Series, Panel)</a:t>
            </a:r>
            <a:endParaRPr/>
          </a:p>
        </p:txBody>
      </p:sp>
      <p:graphicFrame>
        <p:nvGraphicFramePr>
          <p:cNvPr id="497" name="Google Shape;497;p40"/>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SMART BETA AND ETF</a:t>
            </a:r>
            <a:endParaRPr/>
          </a:p>
        </p:txBody>
      </p:sp>
      <p:sp>
        <p:nvSpPr>
          <p:cNvPr id="504" name="Google Shape;504;p4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Fama–French three-factor Model*</a:t>
            </a:r>
            <a:endParaRPr/>
          </a:p>
          <a:p>
            <a:pPr indent="-228600" lvl="1" marL="685800" rtl="0" algn="l">
              <a:lnSpc>
                <a:spcPct val="90000"/>
              </a:lnSpc>
              <a:spcBef>
                <a:spcPts val="500"/>
              </a:spcBef>
              <a:spcAft>
                <a:spcPts val="0"/>
              </a:spcAft>
              <a:buClr>
                <a:schemeClr val="lt1"/>
              </a:buClr>
              <a:buSzPts val="2000"/>
              <a:buChar char="•"/>
            </a:pPr>
            <a:r>
              <a:rPr lang="en-US"/>
              <a:t>Market Minus Risk-free</a:t>
            </a:r>
            <a:endParaRPr/>
          </a:p>
          <a:p>
            <a:pPr indent="-228600" lvl="2" marL="1143000" rtl="0" algn="l">
              <a:lnSpc>
                <a:spcPct val="90000"/>
              </a:lnSpc>
              <a:spcBef>
                <a:spcPts val="500"/>
              </a:spcBef>
              <a:spcAft>
                <a:spcPts val="0"/>
              </a:spcAft>
              <a:buClr>
                <a:schemeClr val="lt1"/>
              </a:buClr>
              <a:buSzPts val="1800"/>
              <a:buChar char="•"/>
            </a:pPr>
            <a:r>
              <a:rPr lang="en-US"/>
              <a:t>High beta vs. Low beta/volatility?</a:t>
            </a:r>
            <a:endParaRPr/>
          </a:p>
          <a:p>
            <a:pPr indent="-228600" lvl="1" marL="685800" rtl="0" algn="l">
              <a:lnSpc>
                <a:spcPct val="90000"/>
              </a:lnSpc>
              <a:spcBef>
                <a:spcPts val="500"/>
              </a:spcBef>
              <a:spcAft>
                <a:spcPts val="0"/>
              </a:spcAft>
              <a:buClr>
                <a:schemeClr val="lt1"/>
              </a:buClr>
              <a:buSzPts val="2000"/>
              <a:buChar char="•"/>
            </a:pPr>
            <a:r>
              <a:rPr lang="en-US"/>
              <a:t>Small Minus Large</a:t>
            </a:r>
            <a:endParaRPr/>
          </a:p>
          <a:p>
            <a:pPr indent="-228600" lvl="2" marL="1143000" rtl="0" algn="l">
              <a:lnSpc>
                <a:spcPct val="90000"/>
              </a:lnSpc>
              <a:spcBef>
                <a:spcPts val="500"/>
              </a:spcBef>
              <a:spcAft>
                <a:spcPts val="0"/>
              </a:spcAft>
              <a:buClr>
                <a:schemeClr val="lt1"/>
              </a:buClr>
              <a:buSzPts val="1800"/>
              <a:buChar char="•"/>
            </a:pPr>
            <a:r>
              <a:rPr lang="en-US"/>
              <a:t>Small cap vs. Large cap</a:t>
            </a:r>
            <a:endParaRPr/>
          </a:p>
          <a:p>
            <a:pPr indent="-228600" lvl="1" marL="685800" rtl="0" algn="l">
              <a:lnSpc>
                <a:spcPct val="90000"/>
              </a:lnSpc>
              <a:spcBef>
                <a:spcPts val="500"/>
              </a:spcBef>
              <a:spcAft>
                <a:spcPts val="0"/>
              </a:spcAft>
              <a:buClr>
                <a:schemeClr val="lt1"/>
              </a:buClr>
              <a:buSzPts val="2000"/>
              <a:buChar char="•"/>
            </a:pPr>
            <a:r>
              <a:rPr lang="en-US"/>
              <a:t>High Minus Low </a:t>
            </a:r>
            <a:endParaRPr/>
          </a:p>
          <a:p>
            <a:pPr indent="-228600" lvl="2" marL="1143000" rtl="0" algn="l">
              <a:lnSpc>
                <a:spcPct val="90000"/>
              </a:lnSpc>
              <a:spcBef>
                <a:spcPts val="500"/>
              </a:spcBef>
              <a:spcAft>
                <a:spcPts val="0"/>
              </a:spcAft>
              <a:buClr>
                <a:schemeClr val="lt1"/>
              </a:buClr>
              <a:buSzPts val="1800"/>
              <a:buChar char="•"/>
            </a:pPr>
            <a:r>
              <a:rPr lang="en-US"/>
              <a:t>Value vs. Growth</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505" name="Google Shape;505;p41"/>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ANALYSIS EXAMPLES</a:t>
            </a:r>
            <a:br>
              <a:rPr lang="en-US"/>
            </a:br>
            <a:endParaRPr/>
          </a:p>
        </p:txBody>
      </p:sp>
      <p:sp>
        <p:nvSpPr>
          <p:cNvPr id="511" name="Google Shape;511;p4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lt1"/>
              </a:buClr>
              <a:buSzPts val="2200"/>
              <a:buChar char="•"/>
            </a:pPr>
            <a:r>
              <a:rPr lang="en-US"/>
              <a:t>Industry Practice</a:t>
            </a:r>
            <a:endParaRPr/>
          </a:p>
          <a:p>
            <a:pPr indent="-228600" lvl="1" marL="685800" rtl="0" algn="l">
              <a:lnSpc>
                <a:spcPct val="90000"/>
              </a:lnSpc>
              <a:spcBef>
                <a:spcPts val="500"/>
              </a:spcBef>
              <a:spcAft>
                <a:spcPts val="0"/>
              </a:spcAft>
              <a:buClr>
                <a:schemeClr val="lt1"/>
              </a:buClr>
              <a:buSzPts val="2000"/>
              <a:buChar char="•"/>
            </a:pPr>
            <a:r>
              <a:rPr lang="en-US"/>
              <a:t>Mutual Funds </a:t>
            </a:r>
            <a:endParaRPr/>
          </a:p>
          <a:p>
            <a:pPr indent="-228600" lvl="2" marL="1143000" rtl="0" algn="l">
              <a:lnSpc>
                <a:spcPct val="90000"/>
              </a:lnSpc>
              <a:spcBef>
                <a:spcPts val="500"/>
              </a:spcBef>
              <a:spcAft>
                <a:spcPts val="0"/>
              </a:spcAft>
              <a:buClr>
                <a:schemeClr val="lt1"/>
              </a:buClr>
              <a:buSzPts val="1800"/>
              <a:buChar char="•"/>
            </a:pPr>
            <a:r>
              <a:rPr lang="en-US"/>
              <a:t>https://www.td.com/ca/en/personal-banking/products/saving-investing/mutual-funds/td-mutual-funds/</a:t>
            </a:r>
            <a:endParaRPr/>
          </a:p>
          <a:p>
            <a:pPr indent="-114300" lvl="2" marL="1143000" rtl="0" algn="l">
              <a:lnSpc>
                <a:spcPct val="90000"/>
              </a:lnSpc>
              <a:spcBef>
                <a:spcPts val="500"/>
              </a:spcBef>
              <a:spcAft>
                <a:spcPts val="0"/>
              </a:spcAft>
              <a:buClr>
                <a:schemeClr val="lt1"/>
              </a:buClr>
              <a:buSzPts val="18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512" name="Google Shape;512;p4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BEHAVIORAL INVESTING</a:t>
            </a:r>
            <a:endParaRPr/>
          </a:p>
        </p:txBody>
      </p:sp>
      <p:sp>
        <p:nvSpPr>
          <p:cNvPr id="519" name="Google Shape;519;p4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1870"/>
              <a:buChar char="•"/>
            </a:pPr>
            <a:r>
              <a:rPr lang="en-US" sz="1870"/>
              <a:t>Eugen Fama</a:t>
            </a:r>
            <a:endParaRPr sz="1870"/>
          </a:p>
          <a:p>
            <a:pPr indent="-228600" lvl="1" marL="685800" rtl="0" algn="l">
              <a:lnSpc>
                <a:spcPct val="70000"/>
              </a:lnSpc>
              <a:spcBef>
                <a:spcPts val="500"/>
              </a:spcBef>
              <a:spcAft>
                <a:spcPts val="0"/>
              </a:spcAft>
              <a:buClr>
                <a:schemeClr val="lt1"/>
              </a:buClr>
              <a:buSzPts val="1700"/>
              <a:buChar char="•"/>
            </a:pPr>
            <a:r>
              <a:rPr lang="en-US" sz="1700"/>
              <a:t>Market Efficiency, Long-Term Returns, and Behavioral Finance (1998)</a:t>
            </a:r>
            <a:endParaRPr/>
          </a:p>
          <a:p>
            <a:pPr indent="-228600" lvl="2" marL="1143000" rtl="0" algn="l">
              <a:lnSpc>
                <a:spcPct val="70000"/>
              </a:lnSpc>
              <a:spcBef>
                <a:spcPts val="500"/>
              </a:spcBef>
              <a:spcAft>
                <a:spcPts val="0"/>
              </a:spcAft>
              <a:buClr>
                <a:schemeClr val="lt1"/>
              </a:buClr>
              <a:buSzPts val="1530"/>
              <a:buChar char="•"/>
            </a:pPr>
            <a:r>
              <a:rPr lang="en-US" sz="1530"/>
              <a:t>Opponent of Behavioral finance</a:t>
            </a:r>
            <a:endParaRPr/>
          </a:p>
          <a:p>
            <a:pPr indent="-228600" lvl="2" marL="1143000" rtl="0" algn="l">
              <a:lnSpc>
                <a:spcPct val="70000"/>
              </a:lnSpc>
              <a:spcBef>
                <a:spcPts val="500"/>
              </a:spcBef>
              <a:spcAft>
                <a:spcPts val="0"/>
              </a:spcAft>
              <a:buClr>
                <a:schemeClr val="lt1"/>
              </a:buClr>
              <a:buSzPts val="1530"/>
              <a:buChar char="•"/>
            </a:pPr>
            <a:r>
              <a:rPr lang="en-US" sz="1530"/>
              <a:t>“inadequate quality of statistical research”</a:t>
            </a:r>
            <a:endParaRPr sz="1530"/>
          </a:p>
          <a:p>
            <a:pPr indent="-228600" lvl="0" marL="228600" rtl="0" algn="l">
              <a:lnSpc>
                <a:spcPct val="70000"/>
              </a:lnSpc>
              <a:spcBef>
                <a:spcPts val="1000"/>
              </a:spcBef>
              <a:spcAft>
                <a:spcPts val="0"/>
              </a:spcAft>
              <a:buClr>
                <a:schemeClr val="lt1"/>
              </a:buClr>
              <a:buSzPts val="1870"/>
              <a:buChar char="•"/>
            </a:pPr>
            <a:r>
              <a:rPr lang="en-US" sz="1870"/>
              <a:t>Robert Shiller*</a:t>
            </a:r>
            <a:endParaRPr/>
          </a:p>
          <a:p>
            <a:pPr indent="-228600" lvl="1" marL="685800" rtl="0" algn="l">
              <a:lnSpc>
                <a:spcPct val="70000"/>
              </a:lnSpc>
              <a:spcBef>
                <a:spcPts val="500"/>
              </a:spcBef>
              <a:spcAft>
                <a:spcPts val="0"/>
              </a:spcAft>
              <a:buClr>
                <a:schemeClr val="lt1"/>
              </a:buClr>
              <a:buSzPts val="1700"/>
              <a:buChar char="•"/>
            </a:pPr>
            <a:r>
              <a:rPr lang="en-US" sz="1700"/>
              <a:t>Irrational Exuberance (2000) (2005)</a:t>
            </a:r>
            <a:endParaRPr/>
          </a:p>
          <a:p>
            <a:pPr indent="-228600" lvl="2" marL="1143000" rtl="0" algn="l">
              <a:lnSpc>
                <a:spcPct val="70000"/>
              </a:lnSpc>
              <a:spcBef>
                <a:spcPts val="500"/>
              </a:spcBef>
              <a:spcAft>
                <a:spcPts val="0"/>
              </a:spcAft>
              <a:buClr>
                <a:schemeClr val="lt1"/>
              </a:buClr>
              <a:buSzPts val="1530"/>
              <a:buChar char="•"/>
            </a:pPr>
            <a:r>
              <a:rPr lang="en-US" sz="1530"/>
              <a:t>Timely prediction of market crash</a:t>
            </a:r>
            <a:endParaRPr/>
          </a:p>
          <a:p>
            <a:pPr indent="-228600" lvl="1" marL="685800" rtl="0" algn="l">
              <a:lnSpc>
                <a:spcPct val="70000"/>
              </a:lnSpc>
              <a:spcBef>
                <a:spcPts val="500"/>
              </a:spcBef>
              <a:spcAft>
                <a:spcPts val="0"/>
              </a:spcAft>
              <a:buClr>
                <a:schemeClr val="lt1"/>
              </a:buClr>
              <a:buSzPts val="1700"/>
              <a:buChar char="•"/>
            </a:pPr>
            <a:r>
              <a:rPr lang="en-US" sz="1700"/>
              <a:t>From Efficient Markets Theory to Behavioral Finance (2003)</a:t>
            </a:r>
            <a:endParaRPr/>
          </a:p>
          <a:p>
            <a:pPr indent="-228600" lvl="2" marL="1143000" rtl="0" algn="l">
              <a:lnSpc>
                <a:spcPct val="70000"/>
              </a:lnSpc>
              <a:spcBef>
                <a:spcPts val="500"/>
              </a:spcBef>
              <a:spcAft>
                <a:spcPts val="0"/>
              </a:spcAft>
              <a:buClr>
                <a:schemeClr val="lt1"/>
              </a:buClr>
              <a:buSzPts val="1530"/>
              <a:buChar char="•"/>
            </a:pPr>
            <a:r>
              <a:rPr lang="en-US" sz="1530"/>
              <a:t>“we do not expect such research to provide a method to make a lot of money off of”</a:t>
            </a:r>
            <a:endParaRPr/>
          </a:p>
          <a:p>
            <a:pPr indent="-228600" lvl="0" marL="228600" rtl="0" algn="l">
              <a:lnSpc>
                <a:spcPct val="70000"/>
              </a:lnSpc>
              <a:spcBef>
                <a:spcPts val="1000"/>
              </a:spcBef>
              <a:spcAft>
                <a:spcPts val="0"/>
              </a:spcAft>
              <a:buClr>
                <a:schemeClr val="lt1"/>
              </a:buClr>
              <a:buSzPts val="1870"/>
              <a:buChar char="•"/>
            </a:pPr>
            <a:r>
              <a:rPr lang="en-US" sz="1870"/>
              <a:t>Hersh Shefrin</a:t>
            </a:r>
            <a:endParaRPr sz="1870"/>
          </a:p>
          <a:p>
            <a:pPr indent="-228600" lvl="1" marL="685800" rtl="0" algn="l">
              <a:lnSpc>
                <a:spcPct val="70000"/>
              </a:lnSpc>
              <a:spcBef>
                <a:spcPts val="500"/>
              </a:spcBef>
              <a:spcAft>
                <a:spcPts val="0"/>
              </a:spcAft>
              <a:buClr>
                <a:schemeClr val="lt1"/>
              </a:buClr>
              <a:buSzPts val="1700"/>
              <a:buChar char="•"/>
            </a:pPr>
            <a:r>
              <a:rPr lang="en-US" sz="1700"/>
              <a:t>Beyond Greed and Fear: Understanding Behavioral Finance and the Psychology of Investing (2002) </a:t>
            </a:r>
            <a:endParaRPr/>
          </a:p>
          <a:p>
            <a:pPr indent="-228600" lvl="2" marL="1143000" rtl="0" algn="l">
              <a:lnSpc>
                <a:spcPct val="70000"/>
              </a:lnSpc>
              <a:spcBef>
                <a:spcPts val="500"/>
              </a:spcBef>
              <a:spcAft>
                <a:spcPts val="0"/>
              </a:spcAft>
              <a:buClr>
                <a:schemeClr val="lt1"/>
              </a:buClr>
              <a:buSzPts val="1530"/>
              <a:buChar char="•"/>
            </a:pPr>
            <a:r>
              <a:rPr lang="en-US" sz="1530"/>
              <a:t>“not to use behavioral finance to make a killing.”</a:t>
            </a:r>
            <a:endParaRPr/>
          </a:p>
          <a:p>
            <a:pPr indent="-228600" lvl="1" marL="685800" rtl="0" algn="l">
              <a:lnSpc>
                <a:spcPct val="70000"/>
              </a:lnSpc>
              <a:spcBef>
                <a:spcPts val="500"/>
              </a:spcBef>
              <a:spcAft>
                <a:spcPts val="0"/>
              </a:spcAft>
              <a:buClr>
                <a:schemeClr val="lt1"/>
              </a:buClr>
              <a:buSzPts val="1700"/>
              <a:buChar char="•"/>
            </a:pPr>
            <a:r>
              <a:rPr lang="en-US" sz="1700"/>
              <a:t>Behavioral Risk Management (2015) </a:t>
            </a:r>
            <a:endParaRPr/>
          </a:p>
          <a:p>
            <a:pPr indent="-228600" lvl="2" marL="1143000" rtl="0" algn="l">
              <a:lnSpc>
                <a:spcPct val="70000"/>
              </a:lnSpc>
              <a:spcBef>
                <a:spcPts val="500"/>
              </a:spcBef>
              <a:spcAft>
                <a:spcPts val="0"/>
              </a:spcAft>
              <a:buClr>
                <a:schemeClr val="lt1"/>
              </a:buClr>
              <a:buSzPts val="1530"/>
              <a:buChar char="•"/>
            </a:pPr>
            <a:r>
              <a:rPr lang="en-US" sz="1530"/>
              <a:t>“The most important risk management disasters in the preceding fifteen years all have psychological pitfalls at their root.”</a:t>
            </a:r>
            <a:endParaRPr/>
          </a:p>
        </p:txBody>
      </p:sp>
      <p:graphicFrame>
        <p:nvGraphicFramePr>
          <p:cNvPr id="520" name="Google Shape;520;p42"/>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FUTURE OF FINANCE?</a:t>
            </a:r>
            <a:endParaRPr/>
          </a:p>
        </p:txBody>
      </p:sp>
      <p:sp>
        <p:nvSpPr>
          <p:cNvPr id="526" name="Google Shape;526;p4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Return/Profit generation perspective</a:t>
            </a:r>
            <a:endParaRPr/>
          </a:p>
          <a:p>
            <a:pPr indent="-228600" lvl="1" marL="685800" rtl="0" algn="l">
              <a:lnSpc>
                <a:spcPct val="90000"/>
              </a:lnSpc>
              <a:spcBef>
                <a:spcPts val="500"/>
              </a:spcBef>
              <a:spcAft>
                <a:spcPts val="0"/>
              </a:spcAft>
              <a:buClr>
                <a:schemeClr val="lt1"/>
              </a:buClr>
              <a:buSzPts val="2400"/>
              <a:buChar char="•"/>
            </a:pPr>
            <a:r>
              <a:rPr lang="en-US" sz="2400"/>
              <a:t>Is there real life applications to make profit using psychology?</a:t>
            </a:r>
            <a:endParaRPr/>
          </a:p>
          <a:p>
            <a:pPr indent="-228600" lvl="2" marL="1143000" rtl="0" algn="l">
              <a:lnSpc>
                <a:spcPct val="90000"/>
              </a:lnSpc>
              <a:spcBef>
                <a:spcPts val="500"/>
              </a:spcBef>
              <a:spcAft>
                <a:spcPts val="0"/>
              </a:spcAft>
              <a:buClr>
                <a:schemeClr val="lt1"/>
              </a:buClr>
              <a:buSzPts val="2000"/>
              <a:buChar char="•"/>
            </a:pPr>
            <a:r>
              <a:rPr lang="en-US" sz="2000"/>
              <a:t>Minimum payment on credit cards</a:t>
            </a:r>
            <a:endParaRPr/>
          </a:p>
          <a:p>
            <a:pPr indent="-228600" lvl="1" marL="685800" rtl="0" algn="l">
              <a:lnSpc>
                <a:spcPct val="90000"/>
              </a:lnSpc>
              <a:spcBef>
                <a:spcPts val="500"/>
              </a:spcBef>
              <a:spcAft>
                <a:spcPts val="0"/>
              </a:spcAft>
              <a:buClr>
                <a:schemeClr val="lt1"/>
              </a:buClr>
              <a:buSzPts val="2400"/>
              <a:buChar char="•"/>
            </a:pPr>
            <a:r>
              <a:rPr lang="en-US" sz="2400"/>
              <a:t>Market anomaly exploitation?</a:t>
            </a:r>
            <a:endParaRPr/>
          </a:p>
          <a:p>
            <a:pPr indent="-228600" lvl="0" marL="228600" rtl="0" algn="l">
              <a:lnSpc>
                <a:spcPct val="90000"/>
              </a:lnSpc>
              <a:spcBef>
                <a:spcPts val="1000"/>
              </a:spcBef>
              <a:spcAft>
                <a:spcPts val="0"/>
              </a:spcAft>
              <a:buClr>
                <a:schemeClr val="lt1"/>
              </a:buClr>
              <a:buSzPts val="2400"/>
              <a:buChar char="•"/>
            </a:pPr>
            <a:r>
              <a:rPr lang="en-US" sz="2400"/>
              <a:t>Risk control perspective</a:t>
            </a:r>
            <a:endParaRPr/>
          </a:p>
        </p:txBody>
      </p:sp>
      <p:graphicFrame>
        <p:nvGraphicFramePr>
          <p:cNvPr id="527" name="Google Shape;527;p43"/>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EXPERIMENTS ON FUTURE FINANCE</a:t>
            </a:r>
            <a:endParaRPr/>
          </a:p>
        </p:txBody>
      </p:sp>
      <p:pic>
        <p:nvPicPr>
          <p:cNvPr id="534" name="Google Shape;534;p44"/>
          <p:cNvPicPr preferRelativeResize="0"/>
          <p:nvPr>
            <p:ph idx="1" type="body"/>
          </p:nvPr>
        </p:nvPicPr>
        <p:blipFill rotWithShape="1">
          <a:blip r:embed="rId3">
            <a:alphaModFix/>
          </a:blip>
          <a:srcRect b="0" l="0" r="0" t="0"/>
          <a:stretch/>
        </p:blipFill>
        <p:spPr>
          <a:xfrm>
            <a:off x="7200900" y="2198083"/>
            <a:ext cx="3551857" cy="3832951"/>
          </a:xfrm>
          <a:prstGeom prst="rect">
            <a:avLst/>
          </a:prstGeom>
          <a:noFill/>
          <a:ln>
            <a:noFill/>
          </a:ln>
        </p:spPr>
      </p:pic>
      <p:pic>
        <p:nvPicPr>
          <p:cNvPr id="535" name="Google Shape;535;p44"/>
          <p:cNvPicPr preferRelativeResize="0"/>
          <p:nvPr/>
        </p:nvPicPr>
        <p:blipFill rotWithShape="1">
          <a:blip r:embed="rId4">
            <a:alphaModFix/>
          </a:blip>
          <a:srcRect b="-10" l="14638" r="18841" t="31704"/>
          <a:stretch/>
        </p:blipFill>
        <p:spPr>
          <a:xfrm>
            <a:off x="934170" y="2198083"/>
            <a:ext cx="4973572" cy="310749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536" name="Google Shape;536;p44"/>
          <p:cNvSpPr/>
          <p:nvPr/>
        </p:nvSpPr>
        <p:spPr>
          <a:xfrm>
            <a:off x="414944" y="5446259"/>
            <a:ext cx="60960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Source: Hens, T. &amp; Bachmann K. (2008) Behavioral Finance for Private Banking, West Sussex: John Wiley &amp; Sons, p. 65</a:t>
            </a:r>
            <a:endParaRPr b="0" i="0" sz="2400" u="none" cap="none" strike="noStrike">
              <a:solidFill>
                <a:schemeClr val="lt1"/>
              </a:solidFill>
              <a:latin typeface="Century Gothic"/>
              <a:ea typeface="Century Gothic"/>
              <a:cs typeface="Century Gothic"/>
              <a:sym typeface="Century Gothic"/>
            </a:endParaRPr>
          </a:p>
        </p:txBody>
      </p:sp>
      <p:graphicFrame>
        <p:nvGraphicFramePr>
          <p:cNvPr id="537" name="Google Shape;537;p44"/>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POSSIBLE STRATEGIES FOR STOCKS</a:t>
            </a:r>
            <a:endParaRPr/>
          </a:p>
        </p:txBody>
      </p:sp>
      <p:sp>
        <p:nvSpPr>
          <p:cNvPr id="544" name="Google Shape;544;p4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200"/>
              <a:buChar char="•"/>
            </a:pPr>
            <a:r>
              <a:rPr lang="en-US"/>
              <a:t>Trend Following </a:t>
            </a:r>
            <a:endParaRPr/>
          </a:p>
          <a:p>
            <a:pPr indent="-228600" lvl="1" marL="685800" rtl="0" algn="l">
              <a:lnSpc>
                <a:spcPct val="80000"/>
              </a:lnSpc>
              <a:spcBef>
                <a:spcPts val="500"/>
              </a:spcBef>
              <a:spcAft>
                <a:spcPts val="0"/>
              </a:spcAft>
              <a:buClr>
                <a:schemeClr val="lt1"/>
              </a:buClr>
              <a:buSzPts val="2000"/>
              <a:buChar char="•"/>
            </a:pPr>
            <a:r>
              <a:rPr lang="en-US"/>
              <a:t>e.g. “Buy high, sell higher”, “The trend is your friend, until the end when it bends.”</a:t>
            </a:r>
            <a:endParaRPr/>
          </a:p>
          <a:p>
            <a:pPr indent="-228600" lvl="0" marL="228600" rtl="0" algn="l">
              <a:lnSpc>
                <a:spcPct val="80000"/>
              </a:lnSpc>
              <a:spcBef>
                <a:spcPts val="1000"/>
              </a:spcBef>
              <a:spcAft>
                <a:spcPts val="0"/>
              </a:spcAft>
              <a:buClr>
                <a:schemeClr val="lt1"/>
              </a:buClr>
              <a:buSzPts val="2200"/>
              <a:buChar char="•"/>
            </a:pPr>
            <a:r>
              <a:rPr lang="en-US"/>
              <a:t>Value Investing</a:t>
            </a:r>
            <a:endParaRPr/>
          </a:p>
          <a:p>
            <a:pPr indent="-228600" lvl="1" marL="685800" rtl="0" algn="l">
              <a:lnSpc>
                <a:spcPct val="80000"/>
              </a:lnSpc>
              <a:spcBef>
                <a:spcPts val="500"/>
              </a:spcBef>
              <a:spcAft>
                <a:spcPts val="0"/>
              </a:spcAft>
              <a:buClr>
                <a:schemeClr val="lt1"/>
              </a:buClr>
              <a:buSzPts val="2000"/>
              <a:buChar char="•"/>
            </a:pPr>
            <a:r>
              <a:rPr lang="en-US"/>
              <a:t>e.g. “Buy low, sell high”, Margin of safety, Value vs. Growth, Buffett Quotes</a:t>
            </a:r>
            <a:endParaRPr/>
          </a:p>
          <a:p>
            <a:pPr indent="-228600" lvl="0" marL="228600" rtl="0" algn="l">
              <a:lnSpc>
                <a:spcPct val="80000"/>
              </a:lnSpc>
              <a:spcBef>
                <a:spcPts val="1000"/>
              </a:spcBef>
              <a:spcAft>
                <a:spcPts val="0"/>
              </a:spcAft>
              <a:buClr>
                <a:schemeClr val="lt1"/>
              </a:buClr>
              <a:buSzPts val="2200"/>
              <a:buChar char="•"/>
            </a:pPr>
            <a:r>
              <a:rPr lang="en-US"/>
              <a:t>Portfolio Management</a:t>
            </a:r>
            <a:endParaRPr/>
          </a:p>
          <a:p>
            <a:pPr indent="-228600" lvl="1" marL="685800" rtl="0" algn="l">
              <a:lnSpc>
                <a:spcPct val="80000"/>
              </a:lnSpc>
              <a:spcBef>
                <a:spcPts val="500"/>
              </a:spcBef>
              <a:spcAft>
                <a:spcPts val="0"/>
              </a:spcAft>
              <a:buClr>
                <a:schemeClr val="lt1"/>
              </a:buClr>
              <a:buSzPts val="2000"/>
              <a:buChar char="•"/>
            </a:pPr>
            <a:r>
              <a:rPr lang="en-US"/>
              <a:t>e.g. Diversification, Benchmark or Absolute Return, Hedging risk, Seeking Alpha</a:t>
            </a:r>
            <a:endParaRPr/>
          </a:p>
          <a:p>
            <a:pPr indent="-228600" lvl="0" marL="228600" rtl="0" algn="l">
              <a:lnSpc>
                <a:spcPct val="80000"/>
              </a:lnSpc>
              <a:spcBef>
                <a:spcPts val="1000"/>
              </a:spcBef>
              <a:spcAft>
                <a:spcPts val="0"/>
              </a:spcAft>
              <a:buClr>
                <a:schemeClr val="lt1"/>
              </a:buClr>
              <a:buSzPts val="2200"/>
              <a:buChar char="•"/>
            </a:pPr>
            <a:r>
              <a:rPr lang="en-US"/>
              <a:t>Behavioral Approach</a:t>
            </a:r>
            <a:endParaRPr/>
          </a:p>
          <a:p>
            <a:pPr indent="-228600" lvl="1" marL="685800" rtl="0" algn="l">
              <a:lnSpc>
                <a:spcPct val="80000"/>
              </a:lnSpc>
              <a:spcBef>
                <a:spcPts val="500"/>
              </a:spcBef>
              <a:spcAft>
                <a:spcPts val="0"/>
              </a:spcAft>
              <a:buClr>
                <a:schemeClr val="lt1"/>
              </a:buClr>
              <a:buSzPts val="2000"/>
              <a:buChar char="•"/>
            </a:pPr>
            <a:r>
              <a:rPr lang="en-US"/>
              <a:t>e.g. Reduce and eliminate behavioral bias, Anomalies Exploitation</a:t>
            </a:r>
            <a:endParaRPr/>
          </a:p>
          <a:p>
            <a:pPr indent="-228600" lvl="0" marL="228600" rtl="0" algn="l">
              <a:lnSpc>
                <a:spcPct val="80000"/>
              </a:lnSpc>
              <a:spcBef>
                <a:spcPts val="1000"/>
              </a:spcBef>
              <a:spcAft>
                <a:spcPts val="0"/>
              </a:spcAft>
              <a:buClr>
                <a:schemeClr val="lt1"/>
              </a:buClr>
              <a:buSzPts val="2200"/>
              <a:buChar char="•"/>
            </a:pPr>
            <a:r>
              <a:rPr lang="en-US"/>
              <a:t>Question: Momentum Investing?</a:t>
            </a:r>
            <a:endParaRPr/>
          </a:p>
        </p:txBody>
      </p:sp>
      <p:graphicFrame>
        <p:nvGraphicFramePr>
          <p:cNvPr id="545" name="Google Shape;545;p4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1800"/>
              <a:buNone/>
            </a:pPr>
            <a:r>
              <a:rPr lang="en-US"/>
              <a:t>THE NEW TREND – SYNTHESIS WITH DATA SCIENCE</a:t>
            </a:r>
            <a:endParaRPr/>
          </a:p>
        </p:txBody>
      </p:sp>
      <p:grpSp>
        <p:nvGrpSpPr>
          <p:cNvPr id="552" name="Google Shape;552;p79"/>
          <p:cNvGrpSpPr/>
          <p:nvPr/>
        </p:nvGrpSpPr>
        <p:grpSpPr>
          <a:xfrm>
            <a:off x="6096000" y="2515849"/>
            <a:ext cx="5410200" cy="3246121"/>
            <a:chOff x="0" y="458448"/>
            <a:chExt cx="5410200" cy="3246121"/>
          </a:xfrm>
        </p:grpSpPr>
        <p:sp>
          <p:nvSpPr>
            <p:cNvPr id="553" name="Google Shape;553;p79"/>
            <p:cNvSpPr/>
            <p:nvPr/>
          </p:nvSpPr>
          <p:spPr>
            <a:xfrm>
              <a:off x="0" y="458448"/>
              <a:ext cx="3246120" cy="3246120"/>
            </a:xfrm>
            <a:prstGeom prst="pie">
              <a:avLst>
                <a:gd fmla="val 5400000" name="adj1"/>
                <a:gd fmla="val 16200000" name="adj2"/>
              </a:avLst>
            </a:prstGeom>
            <a:solidFill>
              <a:srgbClr val="FEC0A7"/>
            </a:solidFill>
            <a:ln cap="flat" cmpd="sng" w="38100">
              <a:solidFill>
                <a:srgbClr val="FC9A4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9"/>
            <p:cNvSpPr/>
            <p:nvPr/>
          </p:nvSpPr>
          <p:spPr>
            <a:xfrm>
              <a:off x="1623060" y="458449"/>
              <a:ext cx="3787140" cy="3246120"/>
            </a:xfrm>
            <a:prstGeom prst="rect">
              <a:avLst/>
            </a:prstGeom>
            <a:solidFill>
              <a:srgbClr val="FEC0A7"/>
            </a:solidFill>
            <a:ln cap="flat" cmpd="sng" w="25400">
              <a:solidFill>
                <a:srgbClr val="FC9A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9"/>
            <p:cNvSpPr txBox="1"/>
            <p:nvPr/>
          </p:nvSpPr>
          <p:spPr>
            <a:xfrm>
              <a:off x="1623060" y="458449"/>
              <a:ext cx="3787140" cy="689800"/>
            </a:xfrm>
            <a:prstGeom prst="rect">
              <a:avLst/>
            </a:prstGeom>
            <a:noFill/>
            <a:ln>
              <a:noFill/>
            </a:ln>
          </p:spPr>
          <p:txBody>
            <a:bodyPr anchorCtr="0" anchor="ctr" bIns="118100" lIns="118100" spcFirstLastPara="1" rIns="118100" wrap="square" tIns="118100">
              <a:noAutofit/>
            </a:bodyPr>
            <a:lstStyle/>
            <a:p>
              <a:pPr indent="0" lvl="0" marL="0" marR="0" rtl="0" algn="ctr">
                <a:lnSpc>
                  <a:spcPct val="9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Artificial Intelligence</a:t>
              </a:r>
              <a:endParaRPr/>
            </a:p>
          </p:txBody>
        </p:sp>
        <p:sp>
          <p:nvSpPr>
            <p:cNvPr id="556" name="Google Shape;556;p79"/>
            <p:cNvSpPr/>
            <p:nvPr/>
          </p:nvSpPr>
          <p:spPr>
            <a:xfrm>
              <a:off x="426053" y="1148249"/>
              <a:ext cx="2394013" cy="2394013"/>
            </a:xfrm>
            <a:prstGeom prst="pie">
              <a:avLst>
                <a:gd fmla="val 5400000" name="adj1"/>
                <a:gd fmla="val 16200000" name="adj2"/>
              </a:avLst>
            </a:prstGeom>
            <a:solidFill>
              <a:srgbClr val="EFD393"/>
            </a:solidFill>
            <a:ln cap="flat" cmpd="sng" w="38100">
              <a:solidFill>
                <a:srgbClr val="E9BF35"/>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9"/>
            <p:cNvSpPr/>
            <p:nvPr/>
          </p:nvSpPr>
          <p:spPr>
            <a:xfrm>
              <a:off x="1623060" y="1148249"/>
              <a:ext cx="3787140" cy="2394013"/>
            </a:xfrm>
            <a:prstGeom prst="rect">
              <a:avLst/>
            </a:prstGeom>
            <a:solidFill>
              <a:srgbClr val="EFD393"/>
            </a:solidFill>
            <a:ln cap="flat" cmpd="sng" w="25400">
              <a:solidFill>
                <a:srgbClr val="E9BF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9"/>
            <p:cNvSpPr txBox="1"/>
            <p:nvPr/>
          </p:nvSpPr>
          <p:spPr>
            <a:xfrm>
              <a:off x="1623060" y="1148249"/>
              <a:ext cx="3787140" cy="689800"/>
            </a:xfrm>
            <a:prstGeom prst="rect">
              <a:avLst/>
            </a:prstGeom>
            <a:noFill/>
            <a:ln>
              <a:noFill/>
            </a:ln>
          </p:spPr>
          <p:txBody>
            <a:bodyPr anchorCtr="0" anchor="ctr" bIns="118100" lIns="118100" spcFirstLastPara="1" rIns="118100" wrap="square" tIns="118100">
              <a:noAutofit/>
            </a:bodyPr>
            <a:lstStyle/>
            <a:p>
              <a:pPr indent="0" lvl="0" marL="0" marR="0" rtl="0" algn="ctr">
                <a:lnSpc>
                  <a:spcPct val="9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Machine Learning</a:t>
              </a:r>
              <a:endParaRPr/>
            </a:p>
          </p:txBody>
        </p:sp>
        <p:sp>
          <p:nvSpPr>
            <p:cNvPr id="559" name="Google Shape;559;p79"/>
            <p:cNvSpPr/>
            <p:nvPr/>
          </p:nvSpPr>
          <p:spPr>
            <a:xfrm>
              <a:off x="852106" y="1838050"/>
              <a:ext cx="1541907" cy="1541907"/>
            </a:xfrm>
            <a:prstGeom prst="pie">
              <a:avLst>
                <a:gd fmla="val 5400000" name="adj1"/>
                <a:gd fmla="val 16200000" name="adj2"/>
              </a:avLst>
            </a:prstGeom>
            <a:solidFill>
              <a:srgbClr val="BBD8A5"/>
            </a:solidFill>
            <a:ln cap="flat" cmpd="sng" w="38100">
              <a:solidFill>
                <a:srgbClr val="81BB4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9"/>
            <p:cNvSpPr/>
            <p:nvPr/>
          </p:nvSpPr>
          <p:spPr>
            <a:xfrm>
              <a:off x="1623060" y="1838050"/>
              <a:ext cx="3787140" cy="1541907"/>
            </a:xfrm>
            <a:prstGeom prst="rect">
              <a:avLst/>
            </a:prstGeom>
            <a:solidFill>
              <a:srgbClr val="BBD8A5"/>
            </a:solidFill>
            <a:ln cap="flat" cmpd="sng" w="25400">
              <a:solidFill>
                <a:srgbClr val="81BB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9"/>
            <p:cNvSpPr txBox="1"/>
            <p:nvPr/>
          </p:nvSpPr>
          <p:spPr>
            <a:xfrm>
              <a:off x="1623060" y="1838050"/>
              <a:ext cx="3787140" cy="689800"/>
            </a:xfrm>
            <a:prstGeom prst="rect">
              <a:avLst/>
            </a:prstGeom>
            <a:noFill/>
            <a:ln>
              <a:noFill/>
            </a:ln>
          </p:spPr>
          <p:txBody>
            <a:bodyPr anchorCtr="0" anchor="ctr" bIns="118100" lIns="118100" spcFirstLastPara="1" rIns="118100" wrap="square" tIns="118100">
              <a:noAutofit/>
            </a:bodyPr>
            <a:lstStyle/>
            <a:p>
              <a:pPr indent="0" lvl="0" marL="0" marR="0" rtl="0" algn="ctr">
                <a:lnSpc>
                  <a:spcPct val="9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Neural Network</a:t>
              </a:r>
              <a:endParaRPr/>
            </a:p>
          </p:txBody>
        </p:sp>
        <p:sp>
          <p:nvSpPr>
            <p:cNvPr id="562" name="Google Shape;562;p79"/>
            <p:cNvSpPr/>
            <p:nvPr/>
          </p:nvSpPr>
          <p:spPr>
            <a:xfrm>
              <a:off x="1278159" y="2527850"/>
              <a:ext cx="689800" cy="689800"/>
            </a:xfrm>
            <a:prstGeom prst="pie">
              <a:avLst>
                <a:gd fmla="val 5400000" name="adj1"/>
                <a:gd fmla="val 16200000" name="adj2"/>
              </a:avLst>
            </a:prstGeom>
            <a:solidFill>
              <a:srgbClr val="AFE4D5"/>
            </a:solidFill>
            <a:ln cap="flat" cmpd="sng" w="38100">
              <a:solidFill>
                <a:srgbClr val="4A9BD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9"/>
            <p:cNvSpPr/>
            <p:nvPr/>
          </p:nvSpPr>
          <p:spPr>
            <a:xfrm>
              <a:off x="1623060" y="2527850"/>
              <a:ext cx="3787140" cy="689800"/>
            </a:xfrm>
            <a:prstGeom prst="rect">
              <a:avLst/>
            </a:prstGeom>
            <a:solidFill>
              <a:srgbClr val="AFE4D5">
                <a:alpha val="89803"/>
              </a:srgbClr>
            </a:solidFill>
            <a:ln cap="flat" cmpd="sng" w="25400">
              <a:solidFill>
                <a:srgbClr val="4A9B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txBox="1"/>
            <p:nvPr/>
          </p:nvSpPr>
          <p:spPr>
            <a:xfrm>
              <a:off x="1623060" y="2527850"/>
              <a:ext cx="3787140" cy="689800"/>
            </a:xfrm>
            <a:prstGeom prst="rect">
              <a:avLst/>
            </a:prstGeom>
            <a:noFill/>
            <a:ln>
              <a:noFill/>
            </a:ln>
          </p:spPr>
          <p:txBody>
            <a:bodyPr anchorCtr="0" anchor="ctr" bIns="118100" lIns="118100" spcFirstLastPara="1" rIns="118100" wrap="square" tIns="118100">
              <a:noAutofit/>
            </a:bodyPr>
            <a:lstStyle/>
            <a:p>
              <a:pPr indent="0" lvl="0" marL="0" marR="0" rtl="0" algn="ctr">
                <a:lnSpc>
                  <a:spcPct val="9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Deep Learning</a:t>
              </a:r>
              <a:endParaRPr/>
            </a:p>
          </p:txBody>
        </p:sp>
      </p:grpSp>
      <p:sp>
        <p:nvSpPr>
          <p:cNvPr id="565" name="Google Shape;565;p79"/>
          <p:cNvSpPr txBox="1"/>
          <p:nvPr>
            <p:ph idx="1" type="body"/>
          </p:nvPr>
        </p:nvSpPr>
        <p:spPr>
          <a:xfrm>
            <a:off x="685800" y="2194560"/>
            <a:ext cx="54102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200"/>
              <a:buChar char="•"/>
            </a:pPr>
            <a:r>
              <a:rPr lang="en-US"/>
              <a:t>All the fancy names</a:t>
            </a:r>
            <a:endParaRPr/>
          </a:p>
          <a:p>
            <a:pPr indent="-228600" lvl="1" marL="685800" rtl="0" algn="l">
              <a:lnSpc>
                <a:spcPct val="100000"/>
              </a:lnSpc>
              <a:spcBef>
                <a:spcPts val="0"/>
              </a:spcBef>
              <a:spcAft>
                <a:spcPts val="0"/>
              </a:spcAft>
              <a:buSzPts val="2200"/>
              <a:buChar char="•"/>
            </a:pPr>
            <a:r>
              <a:rPr lang="en-US"/>
              <a:t>e.g. AI, ML, NN, DL</a:t>
            </a:r>
            <a:endParaRPr/>
          </a:p>
          <a:p>
            <a:pPr indent="-228600" lvl="0" marL="228600" rtl="0" algn="l">
              <a:lnSpc>
                <a:spcPct val="100000"/>
              </a:lnSpc>
              <a:spcBef>
                <a:spcPts val="0"/>
              </a:spcBef>
              <a:spcAft>
                <a:spcPts val="0"/>
              </a:spcAft>
              <a:buClr>
                <a:schemeClr val="lt1"/>
              </a:buClr>
              <a:buSzPts val="2200"/>
              <a:buChar char="•"/>
            </a:pPr>
            <a:r>
              <a:rPr lang="en-US"/>
              <a:t>Current industry trend as to incorporate big data, and conduct various types of analyses to assist investment strategy formation.</a:t>
            </a:r>
            <a:endParaRPr/>
          </a:p>
          <a:p>
            <a:pPr indent="-228600" lvl="1" marL="685800" rtl="0" algn="l">
              <a:lnSpc>
                <a:spcPct val="100000"/>
              </a:lnSpc>
              <a:spcBef>
                <a:spcPts val="0"/>
              </a:spcBef>
              <a:spcAft>
                <a:spcPts val="0"/>
              </a:spcAft>
              <a:buSzPts val="2200"/>
              <a:buChar char="•"/>
            </a:pPr>
            <a:r>
              <a:rPr lang="en-US"/>
              <a:t>e.g. Algorithm Trading</a:t>
            </a:r>
            <a:endParaRPr/>
          </a:p>
          <a:p>
            <a:pPr indent="-88900" lvl="0" marL="228600" rtl="0" algn="l">
              <a:lnSpc>
                <a:spcPct val="80000"/>
              </a:lnSpc>
              <a:spcBef>
                <a:spcPts val="0"/>
              </a:spcBef>
              <a:spcAft>
                <a:spcPts val="0"/>
              </a:spcAft>
              <a:buClr>
                <a:schemeClr val="lt1"/>
              </a:buClr>
              <a:buSzPts val="2200"/>
              <a:buNone/>
            </a:pPr>
            <a:r>
              <a:t/>
            </a:r>
            <a:endParaRPr/>
          </a:p>
        </p:txBody>
      </p:sp>
      <p:graphicFrame>
        <p:nvGraphicFramePr>
          <p:cNvPr id="566" name="Google Shape;566;p7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THE GAME’S ANSWER</a:t>
            </a:r>
            <a:endParaRPr/>
          </a:p>
        </p:txBody>
      </p:sp>
      <p:pic>
        <p:nvPicPr>
          <p:cNvPr id="572" name="Google Shape;572;p48"/>
          <p:cNvPicPr preferRelativeResize="0"/>
          <p:nvPr>
            <p:ph idx="1" type="body"/>
          </p:nvPr>
        </p:nvPicPr>
        <p:blipFill rotWithShape="1">
          <a:blip r:embed="rId3">
            <a:alphaModFix/>
          </a:blip>
          <a:srcRect b="0" l="0" r="0" t="0"/>
          <a:stretch/>
        </p:blipFill>
        <p:spPr>
          <a:xfrm>
            <a:off x="6096000" y="2212341"/>
            <a:ext cx="5410200" cy="3126243"/>
          </a:xfrm>
          <a:prstGeom prst="rect">
            <a:avLst/>
          </a:prstGeom>
          <a:noFill/>
          <a:ln>
            <a:noFill/>
          </a:ln>
        </p:spPr>
      </p:pic>
      <p:sp>
        <p:nvSpPr>
          <p:cNvPr id="573" name="Google Shape;573;p48"/>
          <p:cNvSpPr txBox="1"/>
          <p:nvPr/>
        </p:nvSpPr>
        <p:spPr>
          <a:xfrm>
            <a:off x="5760231" y="5391629"/>
            <a:ext cx="594049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Chart Credit: https://money.usnews.com/funds/etfs/large-blend/ai-powered-equity-etf/aieq/interactive</a:t>
            </a:r>
            <a:endParaRPr b="0" i="0" sz="1200" u="none" cap="none" strike="noStrike">
              <a:solidFill>
                <a:srgbClr val="000000"/>
              </a:solidFill>
              <a:latin typeface="Arial"/>
              <a:ea typeface="Arial"/>
              <a:cs typeface="Arial"/>
              <a:sym typeface="Arial"/>
            </a:endParaRPr>
          </a:p>
        </p:txBody>
      </p:sp>
      <p:sp>
        <p:nvSpPr>
          <p:cNvPr id="574" name="Google Shape;574;p48"/>
          <p:cNvSpPr txBox="1"/>
          <p:nvPr/>
        </p:nvSpPr>
        <p:spPr>
          <a:xfrm>
            <a:off x="787264" y="2268886"/>
            <a:ext cx="4972967"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sng" cap="none" strike="noStrike">
                <a:solidFill>
                  <a:schemeClr val="lt1"/>
                </a:solidFill>
                <a:latin typeface="Century Gothic"/>
                <a:ea typeface="Century Gothic"/>
                <a:cs typeface="Century Gothic"/>
                <a:sym typeface="Century Gothic"/>
                <a:hlinkClick r:id="rId4">
                  <a:extLst>
                    <a:ext uri="{A12FA001-AC4F-418D-AE19-62706E023703}">
                      <ahyp:hlinkClr val="tx"/>
                    </a:ext>
                  </a:extLst>
                </a:hlinkClick>
              </a:rPr>
              <a:t>AIEQ</a:t>
            </a:r>
            <a:endParaRPr b="0" i="0" sz="1800" u="none" cap="none" strike="noStrike">
              <a:solidFill>
                <a:schemeClr val="lt1"/>
              </a:solidFill>
              <a:latin typeface="Century Gothic"/>
              <a:ea typeface="Century Gothic"/>
              <a:cs typeface="Century Gothic"/>
              <a:sym typeface="Century Gothic"/>
            </a:endParaRPr>
          </a:p>
          <a:p>
            <a:pPr indent="-285750" lvl="1" marL="742950" marR="0" rtl="0" algn="l">
              <a:lnSpc>
                <a:spcPct val="100000"/>
              </a:lnSpc>
              <a:spcBef>
                <a:spcPts val="0"/>
              </a:spcBef>
              <a:spcAft>
                <a:spcPts val="0"/>
              </a:spcAft>
              <a:buClr>
                <a:schemeClr val="lt1"/>
              </a:buClr>
              <a:buSzPts val="1800"/>
              <a:buFont typeface="Arial"/>
              <a:buChar char="•"/>
            </a:pPr>
            <a:r>
              <a:rPr b="0" i="0" lang="en-US" sz="1800" u="sng" cap="none" strike="noStrike">
                <a:solidFill>
                  <a:schemeClr val="lt1"/>
                </a:solidFill>
                <a:latin typeface="Century Gothic"/>
                <a:ea typeface="Century Gothic"/>
                <a:cs typeface="Century Gothic"/>
                <a:sym typeface="Century Gothic"/>
                <a:hlinkClick r:id="rId5">
                  <a:extLst>
                    <a:ext uri="{A12FA001-AC4F-418D-AE19-62706E023703}">
                      <ahyp:hlinkClr val="tx"/>
                    </a:ext>
                  </a:extLst>
                </a:hlinkClick>
              </a:rPr>
              <a:t>EquBot: The AI Powered Equity ETF (AIEQ)</a:t>
            </a:r>
            <a:endParaRPr b="0" i="0" sz="1800" u="none" cap="none" strike="noStrike">
              <a:solidFill>
                <a:schemeClr val="lt1"/>
              </a:solidFill>
              <a:latin typeface="Century Gothic"/>
              <a:ea typeface="Century Gothic"/>
              <a:cs typeface="Century Gothic"/>
              <a:sym typeface="Century Gothic"/>
            </a:endParaRPr>
          </a:p>
          <a:p>
            <a:pPr indent="-285750" lvl="1" marL="742950" marR="0" rtl="0" algn="l">
              <a:lnSpc>
                <a:spcPct val="100000"/>
              </a:lnSpc>
              <a:spcBef>
                <a:spcPts val="0"/>
              </a:spcBef>
              <a:spcAft>
                <a:spcPts val="0"/>
              </a:spcAft>
              <a:buClr>
                <a:schemeClr val="lt1"/>
              </a:buClr>
              <a:buSzPts val="1800"/>
              <a:buFont typeface="Arial"/>
              <a:buChar char="•"/>
            </a:pPr>
            <a:r>
              <a:rPr b="0" i="0" lang="en-US" sz="1800" u="sng" cap="none" strike="noStrike">
                <a:solidFill>
                  <a:schemeClr val="lt1"/>
                </a:solidFill>
                <a:latin typeface="Century Gothic"/>
                <a:ea typeface="Century Gothic"/>
                <a:cs typeface="Century Gothic"/>
                <a:sym typeface="Century Gothic"/>
                <a:hlinkClick r:id="rId6">
                  <a:extLst>
                    <a:ext uri="{A12FA001-AC4F-418D-AE19-62706E023703}">
                      <ahyp:hlinkClr val="tx"/>
                    </a:ext>
                  </a:extLst>
                </a:hlinkClick>
              </a:rPr>
              <a:t>World's First AI-Run Global ETF Makes Its Own Managers Nervous</a:t>
            </a:r>
            <a:endParaRPr b="0" i="0" sz="1800" u="none" cap="none" strike="noStrike">
              <a:solidFill>
                <a:schemeClr val="lt1"/>
              </a:solidFill>
              <a:latin typeface="Century Gothic"/>
              <a:ea typeface="Century Gothic"/>
              <a:cs typeface="Century Gothic"/>
              <a:sym typeface="Century Gothic"/>
            </a:endParaRPr>
          </a:p>
        </p:txBody>
      </p:sp>
      <p:graphicFrame>
        <p:nvGraphicFramePr>
          <p:cNvPr id="575" name="Google Shape;575;p4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BELIEF</a:t>
            </a:r>
            <a:endParaRPr/>
          </a:p>
        </p:txBody>
      </p:sp>
      <p:sp>
        <p:nvSpPr>
          <p:cNvPr id="177" name="Google Shape;177;p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Efficient Market Hypothesis (EMH) Believer</a:t>
            </a:r>
            <a:endParaRPr/>
          </a:p>
          <a:p>
            <a:pPr indent="-228600" lvl="0" marL="228600" rtl="0" algn="l">
              <a:lnSpc>
                <a:spcPct val="90000"/>
              </a:lnSpc>
              <a:spcBef>
                <a:spcPts val="1000"/>
              </a:spcBef>
              <a:spcAft>
                <a:spcPts val="0"/>
              </a:spcAft>
              <a:buClr>
                <a:schemeClr val="lt1"/>
              </a:buClr>
              <a:buSzPts val="2200"/>
              <a:buChar char="•"/>
            </a:pPr>
            <a:r>
              <a:rPr lang="en-US"/>
              <a:t>Non-Believer</a:t>
            </a:r>
            <a:endParaRPr/>
          </a:p>
        </p:txBody>
      </p:sp>
      <p:graphicFrame>
        <p:nvGraphicFramePr>
          <p:cNvPr id="178" name="Google Shape;178;p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lang="en-US" sz="1100">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4000"/>
              <a:buNone/>
            </a:pPr>
            <a:r>
              <a:rPr lang="en-US"/>
              <a:t>MARKETS OTHER THAN THE EQUITY MARKET (OPTIONAL)</a:t>
            </a:r>
            <a:endParaRPr/>
          </a:p>
        </p:txBody>
      </p:sp>
      <p:sp>
        <p:nvSpPr>
          <p:cNvPr id="581" name="Google Shape;581;p4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200"/>
              <a:buChar char="•"/>
            </a:pPr>
            <a:r>
              <a:rPr lang="en-US"/>
              <a:t>Bond Market</a:t>
            </a:r>
            <a:endParaRPr/>
          </a:p>
          <a:p>
            <a:pPr indent="-228600" lvl="1" marL="685800" rtl="0" algn="l">
              <a:lnSpc>
                <a:spcPct val="80000"/>
              </a:lnSpc>
              <a:spcBef>
                <a:spcPts val="500"/>
              </a:spcBef>
              <a:spcAft>
                <a:spcPts val="0"/>
              </a:spcAft>
              <a:buClr>
                <a:schemeClr val="lt1"/>
              </a:buClr>
              <a:buSzPts val="2000"/>
              <a:buChar char="•"/>
            </a:pPr>
            <a:r>
              <a:rPr lang="en-US"/>
              <a:t>Term Structure of Interest </a:t>
            </a:r>
            <a:endParaRPr/>
          </a:p>
          <a:p>
            <a:pPr indent="-228600" lvl="1" marL="685800" rtl="0" algn="l">
              <a:lnSpc>
                <a:spcPct val="80000"/>
              </a:lnSpc>
              <a:spcBef>
                <a:spcPts val="500"/>
              </a:spcBef>
              <a:spcAft>
                <a:spcPts val="0"/>
              </a:spcAft>
              <a:buClr>
                <a:schemeClr val="lt1"/>
              </a:buClr>
              <a:buSzPts val="2000"/>
              <a:buChar char="•"/>
            </a:pPr>
            <a:r>
              <a:rPr lang="en-US"/>
              <a:t>Level, Duration, Convexity</a:t>
            </a:r>
            <a:endParaRPr/>
          </a:p>
          <a:p>
            <a:pPr indent="-228600" lvl="1" marL="685800" rtl="0" algn="l">
              <a:lnSpc>
                <a:spcPct val="80000"/>
              </a:lnSpc>
              <a:spcBef>
                <a:spcPts val="500"/>
              </a:spcBef>
              <a:spcAft>
                <a:spcPts val="0"/>
              </a:spcAft>
              <a:buClr>
                <a:schemeClr val="lt1"/>
              </a:buClr>
              <a:buSzPts val="2000"/>
              <a:buChar char="•"/>
            </a:pPr>
            <a:r>
              <a:rPr lang="en-US"/>
              <a:t>Option Adjusted Spread</a:t>
            </a:r>
            <a:endParaRPr/>
          </a:p>
          <a:p>
            <a:pPr indent="-228600" lvl="1" marL="685800" rtl="0" algn="l">
              <a:lnSpc>
                <a:spcPct val="80000"/>
              </a:lnSpc>
              <a:spcBef>
                <a:spcPts val="500"/>
              </a:spcBef>
              <a:spcAft>
                <a:spcPts val="0"/>
              </a:spcAft>
              <a:buClr>
                <a:schemeClr val="lt1"/>
              </a:buClr>
              <a:buSzPts val="2000"/>
              <a:buChar char="•"/>
            </a:pPr>
            <a:r>
              <a:rPr lang="en-US"/>
              <a:t>Credit Spread</a:t>
            </a:r>
            <a:endParaRPr/>
          </a:p>
          <a:p>
            <a:pPr indent="-228600" lvl="0" marL="228600" rtl="0" algn="l">
              <a:lnSpc>
                <a:spcPct val="80000"/>
              </a:lnSpc>
              <a:spcBef>
                <a:spcPts val="1000"/>
              </a:spcBef>
              <a:spcAft>
                <a:spcPts val="0"/>
              </a:spcAft>
              <a:buClr>
                <a:schemeClr val="lt1"/>
              </a:buClr>
              <a:buSzPts val="2200"/>
              <a:buChar char="•"/>
            </a:pPr>
            <a:r>
              <a:rPr lang="en-US"/>
              <a:t>Commodities</a:t>
            </a:r>
            <a:endParaRPr/>
          </a:p>
          <a:p>
            <a:pPr indent="-228600" lvl="1" marL="685800" rtl="0" algn="l">
              <a:lnSpc>
                <a:spcPct val="80000"/>
              </a:lnSpc>
              <a:spcBef>
                <a:spcPts val="500"/>
              </a:spcBef>
              <a:spcAft>
                <a:spcPts val="0"/>
              </a:spcAft>
              <a:buClr>
                <a:schemeClr val="lt1"/>
              </a:buClr>
              <a:buSzPts val="2000"/>
              <a:buChar char="•"/>
            </a:pPr>
            <a:r>
              <a:rPr lang="en-US"/>
              <a:t>Technical, Fundamental, Supply and Demand, </a:t>
            </a:r>
            <a:endParaRPr/>
          </a:p>
          <a:p>
            <a:pPr indent="-228600" lvl="0" marL="228600" rtl="0" algn="l">
              <a:lnSpc>
                <a:spcPct val="80000"/>
              </a:lnSpc>
              <a:spcBef>
                <a:spcPts val="1000"/>
              </a:spcBef>
              <a:spcAft>
                <a:spcPts val="0"/>
              </a:spcAft>
              <a:buClr>
                <a:schemeClr val="lt1"/>
              </a:buClr>
              <a:buSzPts val="2200"/>
              <a:buChar char="•"/>
            </a:pPr>
            <a:r>
              <a:rPr lang="en-US"/>
              <a:t>Derivatives</a:t>
            </a:r>
            <a:endParaRPr/>
          </a:p>
          <a:p>
            <a:pPr indent="-228600" lvl="1" marL="685800" rtl="0" algn="l">
              <a:lnSpc>
                <a:spcPct val="80000"/>
              </a:lnSpc>
              <a:spcBef>
                <a:spcPts val="500"/>
              </a:spcBef>
              <a:spcAft>
                <a:spcPts val="0"/>
              </a:spcAft>
              <a:buClr>
                <a:schemeClr val="lt1"/>
              </a:buClr>
              <a:buSzPts val="2000"/>
              <a:buChar char="•"/>
            </a:pPr>
            <a:r>
              <a:rPr lang="en-US"/>
              <a:t>Pricing Models, VIX</a:t>
            </a:r>
            <a:endParaRPr/>
          </a:p>
          <a:p>
            <a:pPr indent="-228600" lvl="0" marL="228600" rtl="0" algn="l">
              <a:lnSpc>
                <a:spcPct val="80000"/>
              </a:lnSpc>
              <a:spcBef>
                <a:spcPts val="1000"/>
              </a:spcBef>
              <a:spcAft>
                <a:spcPts val="0"/>
              </a:spcAft>
              <a:buClr>
                <a:schemeClr val="lt1"/>
              </a:buClr>
              <a:buSzPts val="2200"/>
              <a:buChar char="•"/>
            </a:pPr>
            <a:r>
              <a:rPr lang="en-US"/>
              <a:t>Other Alternatives (Real Estates, Forex, Cryptocurrency, etc.)</a:t>
            </a:r>
            <a:endParaRPr/>
          </a:p>
          <a:p>
            <a:pPr indent="-228600" lvl="0" marL="228600" rtl="0" algn="l">
              <a:lnSpc>
                <a:spcPct val="80000"/>
              </a:lnSpc>
              <a:spcBef>
                <a:spcPts val="1000"/>
              </a:spcBef>
              <a:spcAft>
                <a:spcPts val="0"/>
              </a:spcAft>
              <a:buClr>
                <a:schemeClr val="lt1"/>
              </a:buClr>
              <a:buSzPts val="2200"/>
              <a:buChar char="•"/>
            </a:pPr>
            <a:r>
              <a:rPr lang="en-US"/>
              <a:t>Take a guess on their market sizes compare to the stock market?</a:t>
            </a:r>
            <a:endParaRPr/>
          </a:p>
          <a:p>
            <a:pPr indent="-88900" lvl="0" marL="228600" rtl="0" algn="l">
              <a:lnSpc>
                <a:spcPct val="80000"/>
              </a:lnSpc>
              <a:spcBef>
                <a:spcPts val="1000"/>
              </a:spcBef>
              <a:spcAft>
                <a:spcPts val="0"/>
              </a:spcAft>
              <a:buClr>
                <a:schemeClr val="lt1"/>
              </a:buClr>
              <a:buSzPts val="2200"/>
              <a:buNone/>
            </a:pPr>
            <a:r>
              <a:t/>
            </a:r>
            <a:endParaRPr/>
          </a:p>
        </p:txBody>
      </p:sp>
      <p:graphicFrame>
        <p:nvGraphicFramePr>
          <p:cNvPr id="582" name="Google Shape;582;p46"/>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BOND (OPTIONAL)</a:t>
            </a:r>
            <a:endParaRPr/>
          </a:p>
        </p:txBody>
      </p:sp>
      <p:sp>
        <p:nvSpPr>
          <p:cNvPr id="589" name="Google Shape;589;p49"/>
          <p:cNvSpPr txBox="1"/>
          <p:nvPr>
            <p:ph idx="1" type="body"/>
          </p:nvPr>
        </p:nvSpPr>
        <p:spPr>
          <a:xfrm>
            <a:off x="685800" y="2194560"/>
            <a:ext cx="10748865" cy="4024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200"/>
              <a:buChar char="•"/>
            </a:pPr>
            <a:r>
              <a:rPr lang="en-US"/>
              <a:t>What “interest rate” are we talking about?</a:t>
            </a:r>
            <a:endParaRPr/>
          </a:p>
          <a:p>
            <a:pPr indent="-228600" lvl="1" marL="685800" rtl="0" algn="l">
              <a:lnSpc>
                <a:spcPct val="90000"/>
              </a:lnSpc>
              <a:spcBef>
                <a:spcPts val="500"/>
              </a:spcBef>
              <a:spcAft>
                <a:spcPts val="0"/>
              </a:spcAft>
              <a:buClr>
                <a:schemeClr val="lt1"/>
              </a:buClr>
              <a:buSzPts val="2000"/>
              <a:buChar char="•"/>
            </a:pPr>
            <a:r>
              <a:rPr lang="en-US"/>
              <a:t>Federal Funds Rate, Overnight Target Rate, etc.</a:t>
            </a:r>
            <a:endParaRPr/>
          </a:p>
          <a:p>
            <a:pPr indent="-228600" lvl="1" marL="685800" rtl="0" algn="l">
              <a:lnSpc>
                <a:spcPct val="90000"/>
              </a:lnSpc>
              <a:spcBef>
                <a:spcPts val="500"/>
              </a:spcBef>
              <a:spcAft>
                <a:spcPts val="0"/>
              </a:spcAft>
              <a:buSzPts val="2000"/>
              <a:buChar char="•"/>
            </a:pPr>
            <a:r>
              <a:rPr lang="en-US"/>
              <a:t>US Treasury Bills, Canadian Government Bond, European Sovereign Bond, etc.</a:t>
            </a:r>
            <a:endParaRPr/>
          </a:p>
          <a:p>
            <a:pPr indent="-228600" lvl="1" marL="685800" rtl="0" algn="l">
              <a:lnSpc>
                <a:spcPct val="90000"/>
              </a:lnSpc>
              <a:spcBef>
                <a:spcPts val="500"/>
              </a:spcBef>
              <a:spcAft>
                <a:spcPts val="0"/>
              </a:spcAft>
              <a:buClr>
                <a:schemeClr val="lt1"/>
              </a:buClr>
              <a:buSzPts val="2000"/>
              <a:buChar char="•"/>
            </a:pPr>
            <a:r>
              <a:rPr lang="en-US"/>
              <a:t>LIBOR, OIS, SOFR, etc.</a:t>
            </a:r>
            <a:endParaRPr/>
          </a:p>
          <a:p>
            <a:pPr indent="-228600" lvl="1" marL="685800" rtl="0" algn="l">
              <a:lnSpc>
                <a:spcPct val="90000"/>
              </a:lnSpc>
              <a:spcBef>
                <a:spcPts val="500"/>
              </a:spcBef>
              <a:spcAft>
                <a:spcPts val="0"/>
              </a:spcAft>
              <a:buClr>
                <a:schemeClr val="lt1"/>
              </a:buClr>
              <a:buSzPts val="2000"/>
              <a:buChar char="•"/>
            </a:pPr>
            <a:r>
              <a:rPr lang="en-US"/>
              <a:t>Prime Rate</a:t>
            </a:r>
            <a:endParaRPr/>
          </a:p>
          <a:p>
            <a:pPr indent="-228600" lvl="1" marL="685800" rtl="0" algn="l">
              <a:lnSpc>
                <a:spcPct val="90000"/>
              </a:lnSpc>
              <a:spcBef>
                <a:spcPts val="500"/>
              </a:spcBef>
              <a:spcAft>
                <a:spcPts val="0"/>
              </a:spcAft>
              <a:buClr>
                <a:schemeClr val="lt1"/>
              </a:buClr>
              <a:buSzPts val="2000"/>
              <a:buChar char="•"/>
            </a:pPr>
            <a:r>
              <a:rPr lang="en-US"/>
              <a:t>All the other rates</a:t>
            </a:r>
            <a:endParaRPr/>
          </a:p>
          <a:p>
            <a:pPr indent="-228600" lvl="1" marL="685800" rtl="0" algn="l">
              <a:lnSpc>
                <a:spcPct val="90000"/>
              </a:lnSpc>
              <a:spcBef>
                <a:spcPts val="500"/>
              </a:spcBef>
              <a:spcAft>
                <a:spcPts val="0"/>
              </a:spcAft>
              <a:buClr>
                <a:schemeClr val="lt1"/>
              </a:buClr>
              <a:buSzPts val="2000"/>
              <a:buChar char="•"/>
            </a:pPr>
            <a:r>
              <a:rPr lang="en-US"/>
              <a:t>Negative interest rates*</a:t>
            </a:r>
            <a:endParaRPr/>
          </a:p>
          <a:p>
            <a:pPr indent="-228600" lvl="0" marL="228600" rtl="0" algn="l">
              <a:lnSpc>
                <a:spcPct val="90000"/>
              </a:lnSpc>
              <a:spcBef>
                <a:spcPts val="500"/>
              </a:spcBef>
              <a:spcAft>
                <a:spcPts val="0"/>
              </a:spcAft>
              <a:buSzPts val="2000"/>
              <a:buChar char="•"/>
            </a:pPr>
            <a:r>
              <a:rPr lang="en-US"/>
              <a:t>Type of Bonds</a:t>
            </a:r>
            <a:endParaRPr/>
          </a:p>
          <a:p>
            <a:pPr indent="-228600" lvl="1" marL="685800" rtl="0" algn="l">
              <a:lnSpc>
                <a:spcPct val="90000"/>
              </a:lnSpc>
              <a:spcBef>
                <a:spcPts val="500"/>
              </a:spcBef>
              <a:spcAft>
                <a:spcPts val="0"/>
              </a:spcAft>
              <a:buSzPts val="2000"/>
              <a:buChar char="•"/>
            </a:pPr>
            <a:r>
              <a:rPr lang="en-US"/>
              <a:t>Zeroes, Coupons, Strips</a:t>
            </a:r>
            <a:endParaRPr/>
          </a:p>
          <a:p>
            <a:pPr indent="-228600" lvl="1" marL="685800" rtl="0" algn="l">
              <a:lnSpc>
                <a:spcPct val="90000"/>
              </a:lnSpc>
              <a:spcBef>
                <a:spcPts val="500"/>
              </a:spcBef>
              <a:spcAft>
                <a:spcPts val="0"/>
              </a:spcAft>
              <a:buSzPts val="2000"/>
              <a:buChar char="•"/>
            </a:pPr>
            <a:r>
              <a:rPr lang="en-US"/>
              <a:t>Federal, Provincial, Municipal, Corporate</a:t>
            </a:r>
            <a:endParaRPr/>
          </a:p>
          <a:p>
            <a:pPr indent="-228600" lvl="1" marL="685800" rtl="0" algn="l">
              <a:lnSpc>
                <a:spcPct val="90000"/>
              </a:lnSpc>
              <a:spcBef>
                <a:spcPts val="500"/>
              </a:spcBef>
              <a:spcAft>
                <a:spcPts val="0"/>
              </a:spcAft>
              <a:buSzPts val="2000"/>
              <a:buChar char="•"/>
            </a:pPr>
            <a:r>
              <a:rPr lang="en-US"/>
              <a:t>Embedded options (Callable, Putable, Convertible)</a:t>
            </a:r>
            <a:endParaRPr/>
          </a:p>
          <a:p>
            <a:pPr indent="-228600" lvl="1" marL="685800" rtl="0" algn="l">
              <a:lnSpc>
                <a:spcPct val="90000"/>
              </a:lnSpc>
              <a:spcBef>
                <a:spcPts val="500"/>
              </a:spcBef>
              <a:spcAft>
                <a:spcPts val="0"/>
              </a:spcAft>
              <a:buSzPts val="2000"/>
              <a:buChar char="•"/>
            </a:pPr>
            <a:r>
              <a:rPr lang="en-US"/>
              <a:t>Secured with Collaterals, Ratings with Tranches</a:t>
            </a:r>
            <a:endParaRPr/>
          </a:p>
          <a:p>
            <a:pPr indent="-101600" lvl="1" marL="685800" rtl="0" algn="l">
              <a:lnSpc>
                <a:spcPct val="90000"/>
              </a:lnSpc>
              <a:spcBef>
                <a:spcPts val="500"/>
              </a:spcBef>
              <a:spcAft>
                <a:spcPts val="0"/>
              </a:spcAft>
              <a:buSzPts val="20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590" name="Google Shape;590;p4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BOND EXAMPLES (OPTIONAL) </a:t>
            </a:r>
            <a:endParaRPr/>
          </a:p>
        </p:txBody>
      </p:sp>
      <p:sp>
        <p:nvSpPr>
          <p:cNvPr id="597" name="Google Shape;597;p5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Classical Immunization Strategy</a:t>
            </a:r>
            <a:endParaRPr/>
          </a:p>
          <a:p>
            <a:pPr indent="-228600" lvl="1" marL="685800" rtl="0" algn="l">
              <a:lnSpc>
                <a:spcPct val="90000"/>
              </a:lnSpc>
              <a:spcBef>
                <a:spcPts val="500"/>
              </a:spcBef>
              <a:spcAft>
                <a:spcPts val="0"/>
              </a:spcAft>
              <a:buClr>
                <a:schemeClr val="lt1"/>
              </a:buClr>
              <a:buSzPts val="2000"/>
              <a:buChar char="•"/>
            </a:pPr>
            <a:r>
              <a:rPr lang="en-US"/>
              <a:t>Barbell vs. Bullet trade-offs</a:t>
            </a:r>
            <a:endParaRPr/>
          </a:p>
          <a:p>
            <a:pPr indent="-228600" lvl="1" marL="685800" rtl="0" algn="l">
              <a:lnSpc>
                <a:spcPct val="90000"/>
              </a:lnSpc>
              <a:spcBef>
                <a:spcPts val="500"/>
              </a:spcBef>
              <a:spcAft>
                <a:spcPts val="0"/>
              </a:spcAft>
              <a:buClr>
                <a:schemeClr val="lt1"/>
              </a:buClr>
              <a:buSzPts val="2000"/>
              <a:buChar char="•"/>
            </a:pPr>
            <a:r>
              <a:rPr lang="en-US"/>
              <a:t>Duration, Convexity and Key Rates</a:t>
            </a:r>
            <a:endParaRPr/>
          </a:p>
          <a:p>
            <a:pPr indent="-228600" lvl="1" marL="685800" rtl="0" algn="l">
              <a:lnSpc>
                <a:spcPct val="90000"/>
              </a:lnSpc>
              <a:spcBef>
                <a:spcPts val="500"/>
              </a:spcBef>
              <a:spcAft>
                <a:spcPts val="0"/>
              </a:spcAft>
              <a:buClr>
                <a:schemeClr val="lt1"/>
              </a:buClr>
              <a:buSzPts val="2000"/>
              <a:buChar char="•"/>
            </a:pPr>
            <a:r>
              <a:rPr lang="en-US"/>
              <a:t>The trade-off of Theta</a:t>
            </a:r>
            <a:endParaRPr/>
          </a:p>
          <a:p>
            <a:pPr indent="-228600" lvl="0" marL="228600" rtl="0" algn="l">
              <a:lnSpc>
                <a:spcPct val="90000"/>
              </a:lnSpc>
              <a:spcBef>
                <a:spcPts val="1000"/>
              </a:spcBef>
              <a:spcAft>
                <a:spcPts val="0"/>
              </a:spcAft>
              <a:buClr>
                <a:schemeClr val="lt1"/>
              </a:buClr>
              <a:buSzPts val="2200"/>
              <a:buChar char="•"/>
            </a:pPr>
            <a:r>
              <a:rPr lang="en-US"/>
              <a:t>Arbitrage</a:t>
            </a:r>
            <a:endParaRPr/>
          </a:p>
          <a:p>
            <a:pPr indent="-368300" lvl="1" marL="914400" rtl="0" algn="l">
              <a:lnSpc>
                <a:spcPct val="90000"/>
              </a:lnSpc>
              <a:spcBef>
                <a:spcPts val="1000"/>
              </a:spcBef>
              <a:spcAft>
                <a:spcPts val="0"/>
              </a:spcAft>
              <a:buClr>
                <a:schemeClr val="lt1"/>
              </a:buClr>
              <a:buSzPts val="2200"/>
              <a:buChar char="•"/>
            </a:pPr>
            <a:r>
              <a:rPr lang="en-US"/>
              <a:t>Long-Term Capital Management (LTCM)</a:t>
            </a:r>
            <a:endParaRPr/>
          </a:p>
          <a:p>
            <a:pPr indent="-342900" lvl="1" marL="914400" rtl="0" algn="l">
              <a:lnSpc>
                <a:spcPct val="90000"/>
              </a:lnSpc>
              <a:spcBef>
                <a:spcPts val="1000"/>
              </a:spcBef>
              <a:spcAft>
                <a:spcPts val="0"/>
              </a:spcAft>
              <a:buSzPts val="1800"/>
              <a:buChar char="•"/>
            </a:pPr>
            <a:r>
              <a:rPr lang="en-US"/>
              <a:t>European Debt Crisis</a:t>
            </a:r>
            <a:endParaRPr/>
          </a:p>
        </p:txBody>
      </p:sp>
      <p:graphicFrame>
        <p:nvGraphicFramePr>
          <p:cNvPr id="598" name="Google Shape;598;p50"/>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pic>
        <p:nvPicPr>
          <p:cNvPr descr="C:\Users\acer\Desktop\convexity2.gif" id="599" name="Google Shape;599;p50"/>
          <p:cNvPicPr preferRelativeResize="0"/>
          <p:nvPr/>
        </p:nvPicPr>
        <p:blipFill rotWithShape="1">
          <a:blip r:embed="rId3">
            <a:alphaModFix/>
          </a:blip>
          <a:srcRect b="0" l="0" r="0" t="0"/>
          <a:stretch/>
        </p:blipFill>
        <p:spPr>
          <a:xfrm>
            <a:off x="7010016" y="3307914"/>
            <a:ext cx="4292082" cy="2611428"/>
          </a:xfrm>
          <a:prstGeom prst="rect">
            <a:avLst/>
          </a:prstGeom>
          <a:noFill/>
          <a:ln>
            <a:noFill/>
          </a:ln>
        </p:spPr>
      </p:pic>
      <p:sp>
        <p:nvSpPr>
          <p:cNvPr id="600" name="Google Shape;600;p50"/>
          <p:cNvSpPr/>
          <p:nvPr/>
        </p:nvSpPr>
        <p:spPr>
          <a:xfrm>
            <a:off x="9714921" y="3522306"/>
            <a:ext cx="1545189" cy="914400"/>
          </a:xfrm>
          <a:prstGeom prst="cloudCallout">
            <a:avLst>
              <a:gd fmla="val -18934" name="adj1"/>
              <a:gd fmla="val 68146"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Century Gothic"/>
                <a:ea typeface="Century Gothic"/>
                <a:cs typeface="Century Gothic"/>
                <a:sym typeface="Century Gothic"/>
              </a:rPr>
              <a:t>Bond A has embedded Options?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COMMODITIES (OPTIONAL) </a:t>
            </a:r>
            <a:endParaRPr/>
          </a:p>
        </p:txBody>
      </p:sp>
      <p:sp>
        <p:nvSpPr>
          <p:cNvPr id="607" name="Google Shape;607;p5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2035"/>
              <a:buChar char="•"/>
            </a:pPr>
            <a:r>
              <a:rPr i="1" lang="en-US" sz="2035"/>
              <a:t>The New Gatsbys</a:t>
            </a:r>
            <a:r>
              <a:rPr lang="en-US" sz="2035"/>
              <a:t> (Tamarkin, 1985, pp. 112-113). The story takes place at the Chicago Board of Trade:</a:t>
            </a:r>
            <a:endParaRPr sz="2035"/>
          </a:p>
          <a:p>
            <a:pPr indent="0" lvl="1" marL="457200" rtl="0" algn="l">
              <a:lnSpc>
                <a:spcPct val="80000"/>
              </a:lnSpc>
              <a:spcBef>
                <a:spcPts val="500"/>
              </a:spcBef>
              <a:spcAft>
                <a:spcPts val="0"/>
              </a:spcAft>
              <a:buClr>
                <a:schemeClr val="lt1"/>
              </a:buClr>
              <a:buSzPts val="1850"/>
              <a:buNone/>
            </a:pPr>
            <a:r>
              <a:rPr lang="en-US" sz="1850"/>
              <a:t>Soybeans were sharply higher. There was a drought in the Illinois Soybean Belt. And unless it ended soon, there would be a severe shortage of Beans. … Suddenly a few drops of water slid down a window. “Look,” someone shouted, “rain!” More than 500 pairs of eyes shifted to the big windows. … Then came a steady trickle which turned into a steady downpour. It was raining in downtown Chicago. </a:t>
            </a:r>
            <a:endParaRPr sz="1850"/>
          </a:p>
          <a:p>
            <a:pPr indent="0" lvl="1" marL="457200" rtl="0" algn="l">
              <a:lnSpc>
                <a:spcPct val="80000"/>
              </a:lnSpc>
              <a:spcBef>
                <a:spcPts val="500"/>
              </a:spcBef>
              <a:spcAft>
                <a:spcPts val="0"/>
              </a:spcAft>
              <a:buClr>
                <a:schemeClr val="lt1"/>
              </a:buClr>
              <a:buSzPts val="1850"/>
              <a:buNone/>
            </a:pPr>
            <a:r>
              <a:rPr lang="en-US" sz="1850"/>
              <a:t>Sell. Buy. Buy. Sell. The shouts cascaded from the traders' lips with a roar that matched the thunder outside. And the price of soybeans began to slowly move down. Then the price of soybeans broke like some tropic fever.</a:t>
            </a:r>
            <a:endParaRPr sz="1850"/>
          </a:p>
          <a:p>
            <a:pPr indent="0" lvl="1" marL="457200" rtl="0" algn="l">
              <a:lnSpc>
                <a:spcPct val="80000"/>
              </a:lnSpc>
              <a:spcBef>
                <a:spcPts val="500"/>
              </a:spcBef>
              <a:spcAft>
                <a:spcPts val="0"/>
              </a:spcAft>
              <a:buClr>
                <a:schemeClr val="lt1"/>
              </a:buClr>
              <a:buSzPts val="1850"/>
              <a:buNone/>
            </a:pPr>
            <a:r>
              <a:rPr lang="en-US" sz="1850"/>
              <a:t>It was pouring in Chicago all right, but no one grows soybeans in Chicago. In the heart of the Soybean Belt, some 300 miles south of Chicago the sky was blue, sunny and very dry. But even if it wasn't raining on the soybean fields it was in the heads of the traders, and that is all that counts. To the market nothing matters unless the market reacts to it. The game is played with the mind and the emotions.</a:t>
            </a:r>
            <a:endParaRPr sz="1850"/>
          </a:p>
          <a:p>
            <a:pPr indent="-99377" lvl="0" marL="228600" rtl="0" algn="l">
              <a:lnSpc>
                <a:spcPct val="80000"/>
              </a:lnSpc>
              <a:spcBef>
                <a:spcPts val="1000"/>
              </a:spcBef>
              <a:spcAft>
                <a:spcPts val="0"/>
              </a:spcAft>
              <a:buClr>
                <a:schemeClr val="lt1"/>
              </a:buClr>
              <a:buSzPts val="2035"/>
              <a:buNone/>
            </a:pPr>
            <a:r>
              <a:t/>
            </a:r>
            <a:endParaRPr sz="2035"/>
          </a:p>
        </p:txBody>
      </p:sp>
      <p:graphicFrame>
        <p:nvGraphicFramePr>
          <p:cNvPr id="608" name="Google Shape;608;p53"/>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DERIVATIVES</a:t>
            </a:r>
            <a:br>
              <a:rPr lang="en-US"/>
            </a:br>
            <a:r>
              <a:rPr lang="en-US"/>
              <a:t>(OPTIONAL)</a:t>
            </a:r>
            <a:endParaRPr/>
          </a:p>
        </p:txBody>
      </p:sp>
      <p:sp>
        <p:nvSpPr>
          <p:cNvPr id="614" name="Google Shape;614;p5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John Hull </a:t>
            </a:r>
            <a:endParaRPr/>
          </a:p>
          <a:p>
            <a:pPr indent="-228600" lvl="1" marL="685800" rtl="0" algn="l">
              <a:lnSpc>
                <a:spcPct val="90000"/>
              </a:lnSpc>
              <a:spcBef>
                <a:spcPts val="500"/>
              </a:spcBef>
              <a:spcAft>
                <a:spcPts val="0"/>
              </a:spcAft>
              <a:buClr>
                <a:schemeClr val="lt1"/>
              </a:buClr>
              <a:buSzPts val="2000"/>
              <a:buChar char="•"/>
            </a:pPr>
            <a:r>
              <a:rPr lang="en-US"/>
              <a:t>Options, Futures, and Other Derivatives</a:t>
            </a:r>
            <a:endParaRPr/>
          </a:p>
          <a:p>
            <a:pPr indent="-228600" lvl="0" marL="228600" rtl="0" algn="l">
              <a:lnSpc>
                <a:spcPct val="90000"/>
              </a:lnSpc>
              <a:spcBef>
                <a:spcPts val="500"/>
              </a:spcBef>
              <a:spcAft>
                <a:spcPts val="0"/>
              </a:spcAft>
              <a:buSzPts val="2000"/>
              <a:buChar char="•"/>
            </a:pPr>
            <a:r>
              <a:rPr lang="en-US"/>
              <a:t>Investopedia.com</a:t>
            </a:r>
            <a:endParaRPr/>
          </a:p>
          <a:p>
            <a:pPr indent="-228600" lvl="1" marL="685800" rtl="0" algn="l">
              <a:lnSpc>
                <a:spcPct val="90000"/>
              </a:lnSpc>
              <a:spcBef>
                <a:spcPts val="500"/>
              </a:spcBef>
              <a:spcAft>
                <a:spcPts val="0"/>
              </a:spcAft>
              <a:buClr>
                <a:schemeClr val="lt1"/>
              </a:buClr>
              <a:buSzPts val="2000"/>
              <a:buChar char="•"/>
            </a:pPr>
            <a:r>
              <a:rPr lang="en-US" u="sng">
                <a:solidFill>
                  <a:schemeClr val="hlink"/>
                </a:solidFill>
                <a:hlinkClick r:id="rId3"/>
              </a:rPr>
              <a:t>https://www.investopedia.com/trading/options-strategies/</a:t>
            </a:r>
            <a:endParaRPr/>
          </a:p>
          <a:p>
            <a:pPr indent="-101600" lvl="1" marL="685800" rtl="0" algn="l">
              <a:lnSpc>
                <a:spcPct val="90000"/>
              </a:lnSpc>
              <a:spcBef>
                <a:spcPts val="500"/>
              </a:spcBef>
              <a:spcAft>
                <a:spcPts val="0"/>
              </a:spcAft>
              <a:buClr>
                <a:schemeClr val="lt1"/>
              </a:buClr>
              <a:buSzPts val="20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615" name="Google Shape;615;p54"/>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STORY TIME: CAUTIONS</a:t>
            </a:r>
            <a:endParaRPr/>
          </a:p>
        </p:txBody>
      </p:sp>
      <p:sp>
        <p:nvSpPr>
          <p:cNvPr id="622" name="Google Shape;622;p5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2035"/>
              <a:buChar char="•"/>
            </a:pPr>
            <a:r>
              <a:rPr lang="en-US" sz="2035"/>
              <a:t>Ex ante vs. Ex post</a:t>
            </a:r>
            <a:endParaRPr/>
          </a:p>
          <a:p>
            <a:pPr indent="-228600" lvl="1" marL="685800" rtl="0" algn="l">
              <a:lnSpc>
                <a:spcPct val="70000"/>
              </a:lnSpc>
              <a:spcBef>
                <a:spcPts val="500"/>
              </a:spcBef>
              <a:spcAft>
                <a:spcPts val="0"/>
              </a:spcAft>
              <a:buClr>
                <a:schemeClr val="lt1"/>
              </a:buClr>
              <a:buSzPts val="1850"/>
              <a:buChar char="•"/>
            </a:pPr>
            <a:r>
              <a:rPr lang="en-US" sz="1850"/>
              <a:t>“Past performance is no guarantee of future results.”</a:t>
            </a:r>
            <a:endParaRPr sz="1850"/>
          </a:p>
          <a:p>
            <a:pPr indent="-228600" lvl="1" marL="685800" rtl="0" algn="l">
              <a:lnSpc>
                <a:spcPct val="70000"/>
              </a:lnSpc>
              <a:spcBef>
                <a:spcPts val="500"/>
              </a:spcBef>
              <a:spcAft>
                <a:spcPts val="0"/>
              </a:spcAft>
              <a:buClr>
                <a:schemeClr val="lt1"/>
              </a:buClr>
              <a:buSzPts val="1850"/>
              <a:buChar char="•"/>
            </a:pPr>
            <a:r>
              <a:rPr lang="en-US" sz="1850"/>
              <a:t>The Morningstar’s tale of “How to become a millionaire?” </a:t>
            </a:r>
            <a:endParaRPr/>
          </a:p>
          <a:p>
            <a:pPr indent="-228600" lvl="0" marL="228600" rtl="0" algn="l">
              <a:lnSpc>
                <a:spcPct val="70000"/>
              </a:lnSpc>
              <a:spcBef>
                <a:spcPts val="1000"/>
              </a:spcBef>
              <a:spcAft>
                <a:spcPts val="0"/>
              </a:spcAft>
              <a:buClr>
                <a:schemeClr val="lt1"/>
              </a:buClr>
              <a:buSzPts val="2035"/>
              <a:buChar char="•"/>
            </a:pPr>
            <a:r>
              <a:rPr lang="en-US" sz="2035"/>
              <a:t>“Nothing is guaranteed”</a:t>
            </a:r>
            <a:endParaRPr/>
          </a:p>
          <a:p>
            <a:pPr indent="-228600" lvl="1" marL="685800" rtl="0" algn="l">
              <a:lnSpc>
                <a:spcPct val="70000"/>
              </a:lnSpc>
              <a:spcBef>
                <a:spcPts val="500"/>
              </a:spcBef>
              <a:spcAft>
                <a:spcPts val="0"/>
              </a:spcAft>
              <a:buClr>
                <a:schemeClr val="lt1"/>
              </a:buClr>
              <a:buSzPts val="1850"/>
              <a:buChar char="•"/>
            </a:pPr>
            <a:r>
              <a:rPr lang="en-US" sz="1850"/>
              <a:t>The Airline stock’s tale of “How to become a millionaire?” </a:t>
            </a:r>
            <a:endParaRPr/>
          </a:p>
          <a:p>
            <a:pPr indent="-228600" lvl="0" marL="228600" rtl="0" algn="l">
              <a:lnSpc>
                <a:spcPct val="70000"/>
              </a:lnSpc>
              <a:spcBef>
                <a:spcPts val="1000"/>
              </a:spcBef>
              <a:spcAft>
                <a:spcPts val="0"/>
              </a:spcAft>
              <a:buClr>
                <a:schemeClr val="lt1"/>
              </a:buClr>
              <a:buSzPts val="2035"/>
              <a:buChar char="•"/>
            </a:pPr>
            <a:r>
              <a:rPr lang="en-US" sz="2035"/>
              <a:t>“Lies, damned lies, and statistics.” </a:t>
            </a:r>
            <a:endParaRPr/>
          </a:p>
          <a:p>
            <a:pPr indent="-228600" lvl="1" marL="685800" rtl="0" algn="l">
              <a:lnSpc>
                <a:spcPct val="70000"/>
              </a:lnSpc>
              <a:spcBef>
                <a:spcPts val="500"/>
              </a:spcBef>
              <a:spcAft>
                <a:spcPts val="0"/>
              </a:spcAft>
              <a:buClr>
                <a:schemeClr val="lt1"/>
              </a:buClr>
              <a:buSzPts val="1850"/>
              <a:buChar char="•"/>
            </a:pPr>
            <a:r>
              <a:rPr lang="en-US" sz="1850"/>
              <a:t>Paradoxes</a:t>
            </a:r>
            <a:endParaRPr/>
          </a:p>
          <a:p>
            <a:pPr indent="-228600" lvl="2" marL="1143000" rtl="0" algn="l">
              <a:lnSpc>
                <a:spcPct val="70000"/>
              </a:lnSpc>
              <a:spcBef>
                <a:spcPts val="500"/>
              </a:spcBef>
              <a:spcAft>
                <a:spcPts val="0"/>
              </a:spcAft>
              <a:buClr>
                <a:schemeClr val="lt1"/>
              </a:buClr>
              <a:buSzPts val="1665"/>
              <a:buChar char="•"/>
            </a:pPr>
            <a:r>
              <a:rPr lang="en-US" sz="1665"/>
              <a:t>Simpson’s Paradox, Berkson's paradox</a:t>
            </a:r>
            <a:r>
              <a:rPr b="1" lang="en-US" sz="1665"/>
              <a:t>,</a:t>
            </a:r>
            <a:r>
              <a:rPr lang="en-US" sz="1665"/>
              <a:t> Bertrand paradox, Two Envelops Paradox, Raven Paradox, etc. </a:t>
            </a:r>
            <a:endParaRPr/>
          </a:p>
          <a:p>
            <a:pPr indent="-228600" lvl="1" marL="685800" rtl="0" algn="l">
              <a:lnSpc>
                <a:spcPct val="70000"/>
              </a:lnSpc>
              <a:spcBef>
                <a:spcPts val="500"/>
              </a:spcBef>
              <a:spcAft>
                <a:spcPts val="0"/>
              </a:spcAft>
              <a:buClr>
                <a:schemeClr val="lt1"/>
              </a:buClr>
              <a:buSzPts val="1850"/>
              <a:buChar char="•"/>
            </a:pPr>
            <a:r>
              <a:rPr lang="en-US" sz="1850"/>
              <a:t>GIPS</a:t>
            </a:r>
            <a:endParaRPr/>
          </a:p>
          <a:p>
            <a:pPr indent="-228600" lvl="2" marL="1143000" rtl="0" algn="l">
              <a:lnSpc>
                <a:spcPct val="70000"/>
              </a:lnSpc>
              <a:spcBef>
                <a:spcPts val="500"/>
              </a:spcBef>
              <a:spcAft>
                <a:spcPts val="0"/>
              </a:spcAft>
              <a:buClr>
                <a:schemeClr val="lt1"/>
              </a:buClr>
              <a:buSzPts val="1665"/>
              <a:buChar char="•"/>
            </a:pPr>
            <a:r>
              <a:rPr lang="en-US" sz="1665"/>
              <a:t>Arithmetic vs. Geometric Returns</a:t>
            </a:r>
            <a:endParaRPr/>
          </a:p>
          <a:p>
            <a:pPr indent="-228600" lvl="2" marL="1143000" rtl="0" algn="l">
              <a:lnSpc>
                <a:spcPct val="70000"/>
              </a:lnSpc>
              <a:spcBef>
                <a:spcPts val="500"/>
              </a:spcBef>
              <a:spcAft>
                <a:spcPts val="0"/>
              </a:spcAft>
              <a:buClr>
                <a:schemeClr val="lt1"/>
              </a:buClr>
              <a:buSzPts val="1665"/>
              <a:buChar char="•"/>
            </a:pPr>
            <a:r>
              <a:rPr lang="en-US" sz="1665"/>
              <a:t>Time-weighted vs. Money-weighted Returns</a:t>
            </a:r>
            <a:endParaRPr sz="1665" u="sng">
              <a:solidFill>
                <a:schemeClr val="hlink"/>
              </a:solidFill>
              <a:hlinkClick r:id="rId3"/>
            </a:endParaRPr>
          </a:p>
          <a:p>
            <a:pPr indent="-228600" lvl="0" marL="228600" rtl="0" algn="l">
              <a:lnSpc>
                <a:spcPct val="70000"/>
              </a:lnSpc>
              <a:spcBef>
                <a:spcPts val="1000"/>
              </a:spcBef>
              <a:spcAft>
                <a:spcPts val="0"/>
              </a:spcAft>
              <a:buClr>
                <a:schemeClr val="lt1"/>
              </a:buClr>
              <a:buSzPts val="2035"/>
              <a:buChar char="•"/>
            </a:pPr>
            <a:r>
              <a:rPr lang="en-US" sz="2035"/>
              <a:t>Survivorship Bias</a:t>
            </a:r>
            <a:endParaRPr/>
          </a:p>
          <a:p>
            <a:pPr indent="-228600" lvl="1" marL="685800" rtl="0" algn="l">
              <a:lnSpc>
                <a:spcPct val="70000"/>
              </a:lnSpc>
              <a:spcBef>
                <a:spcPts val="500"/>
              </a:spcBef>
              <a:spcAft>
                <a:spcPts val="0"/>
              </a:spcAft>
              <a:buClr>
                <a:schemeClr val="lt1"/>
              </a:buClr>
              <a:buSzPts val="1850"/>
              <a:buChar char="•"/>
            </a:pPr>
            <a:r>
              <a:rPr lang="en-US" sz="1850"/>
              <a:t>Termination Unobserved</a:t>
            </a:r>
            <a:endParaRPr/>
          </a:p>
          <a:p>
            <a:pPr indent="-111125" lvl="1" marL="685800" rtl="0" algn="l">
              <a:lnSpc>
                <a:spcPct val="70000"/>
              </a:lnSpc>
              <a:spcBef>
                <a:spcPts val="500"/>
              </a:spcBef>
              <a:spcAft>
                <a:spcPts val="0"/>
              </a:spcAft>
              <a:buClr>
                <a:schemeClr val="lt1"/>
              </a:buClr>
              <a:buSzPts val="1850"/>
              <a:buNone/>
            </a:pPr>
            <a:r>
              <a:t/>
            </a:r>
            <a:endParaRPr sz="1850"/>
          </a:p>
          <a:p>
            <a:pPr indent="-99377" lvl="0" marL="228600" rtl="0" algn="l">
              <a:lnSpc>
                <a:spcPct val="70000"/>
              </a:lnSpc>
              <a:spcBef>
                <a:spcPts val="1000"/>
              </a:spcBef>
              <a:spcAft>
                <a:spcPts val="0"/>
              </a:spcAft>
              <a:buClr>
                <a:schemeClr val="lt1"/>
              </a:buClr>
              <a:buSzPts val="2035"/>
              <a:buNone/>
            </a:pPr>
            <a:r>
              <a:t/>
            </a:r>
            <a:endParaRPr sz="2035"/>
          </a:p>
          <a:p>
            <a:pPr indent="-99377" lvl="0" marL="228600" rtl="0" algn="l">
              <a:lnSpc>
                <a:spcPct val="70000"/>
              </a:lnSpc>
              <a:spcBef>
                <a:spcPts val="1000"/>
              </a:spcBef>
              <a:spcAft>
                <a:spcPts val="0"/>
              </a:spcAft>
              <a:buClr>
                <a:schemeClr val="lt1"/>
              </a:buClr>
              <a:buSzPts val="2035"/>
              <a:buNone/>
            </a:pPr>
            <a:r>
              <a:t/>
            </a:r>
            <a:endParaRPr sz="2035"/>
          </a:p>
        </p:txBody>
      </p:sp>
      <p:graphicFrame>
        <p:nvGraphicFramePr>
          <p:cNvPr id="623" name="Google Shape;623;p55"/>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CONCLUSION</a:t>
            </a:r>
            <a:endParaRPr/>
          </a:p>
        </p:txBody>
      </p:sp>
      <p:grpSp>
        <p:nvGrpSpPr>
          <p:cNvPr id="629" name="Google Shape;629;p56"/>
          <p:cNvGrpSpPr/>
          <p:nvPr/>
        </p:nvGrpSpPr>
        <p:grpSpPr>
          <a:xfrm>
            <a:off x="2095002" y="2115382"/>
            <a:ext cx="8001993" cy="2627234"/>
            <a:chOff x="63002" y="1395716"/>
            <a:chExt cx="8001993" cy="2627234"/>
          </a:xfrm>
        </p:grpSpPr>
        <p:sp>
          <p:nvSpPr>
            <p:cNvPr id="630" name="Google Shape;630;p56"/>
            <p:cNvSpPr/>
            <p:nvPr/>
          </p:nvSpPr>
          <p:spPr>
            <a:xfrm>
              <a:off x="6207291" y="1780596"/>
              <a:ext cx="1857705" cy="1857800"/>
            </a:xfrm>
            <a:prstGeom prst="ellipse">
              <a:avLst/>
            </a:prstGeom>
            <a:solidFill>
              <a:srgbClr val="FB801A"/>
            </a:solidFill>
            <a:ln cap="flat" cmpd="sng" w="12700">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6"/>
            <p:cNvSpPr/>
            <p:nvPr/>
          </p:nvSpPr>
          <p:spPr>
            <a:xfrm>
              <a:off x="6269427" y="1842533"/>
              <a:ext cx="1734230" cy="1733925"/>
            </a:xfrm>
            <a:prstGeom prst="ellipse">
              <a:avLst/>
            </a:prstGeom>
            <a:gradFill>
              <a:gsLst>
                <a:gs pos="0">
                  <a:srgbClr val="FFCDBA"/>
                </a:gs>
                <a:gs pos="52000">
                  <a:srgbClr val="FEB79A"/>
                </a:gs>
                <a:gs pos="100000">
                  <a:srgbClr val="FEA57F"/>
                </a:gs>
              </a:gsLst>
              <a:lin ang="5400000" scaled="0"/>
            </a:gradFill>
            <a:ln cap="flat" cmpd="sng" w="9525">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6"/>
            <p:cNvSpPr txBox="1"/>
            <p:nvPr/>
          </p:nvSpPr>
          <p:spPr>
            <a:xfrm>
              <a:off x="6517174" y="2090284"/>
              <a:ext cx="1238735" cy="123842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2"/>
                </a:buClr>
                <a:buSzPts val="1800"/>
                <a:buFont typeface="Century Gothic"/>
                <a:buNone/>
              </a:pPr>
              <a:r>
                <a:rPr b="1" i="0" lang="en-US" sz="1800" u="none" cap="none" strike="noStrike">
                  <a:solidFill>
                    <a:schemeClr val="dk2"/>
                  </a:solidFill>
                  <a:latin typeface="Century Gothic"/>
                  <a:ea typeface="Century Gothic"/>
                  <a:cs typeface="Century Gothic"/>
                  <a:sym typeface="Century Gothic"/>
                </a:rPr>
                <a:t>Strategy</a:t>
              </a:r>
              <a:endParaRPr b="0" i="0" sz="1400" u="none" cap="none" strike="noStrike">
                <a:solidFill>
                  <a:schemeClr val="dk1"/>
                </a:solidFill>
                <a:latin typeface="Arial"/>
                <a:ea typeface="Arial"/>
                <a:cs typeface="Arial"/>
                <a:sym typeface="Arial"/>
              </a:endParaRPr>
            </a:p>
          </p:txBody>
        </p:sp>
        <p:sp>
          <p:nvSpPr>
            <p:cNvPr id="633" name="Google Shape;633;p56"/>
            <p:cNvSpPr/>
            <p:nvPr/>
          </p:nvSpPr>
          <p:spPr>
            <a:xfrm rot="2700000">
              <a:off x="4279469" y="1780465"/>
              <a:ext cx="1857735" cy="1857735"/>
            </a:xfrm>
            <a:prstGeom prst="teardrop">
              <a:avLst>
                <a:gd fmla="val 100000" name="adj"/>
              </a:avLst>
            </a:prstGeom>
            <a:solidFill>
              <a:schemeClr val="accent3"/>
            </a:solidFill>
            <a:ln cap="flat" cmpd="sng" w="12700">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6"/>
            <p:cNvSpPr/>
            <p:nvPr/>
          </p:nvSpPr>
          <p:spPr>
            <a:xfrm>
              <a:off x="4349586" y="1842533"/>
              <a:ext cx="1734230" cy="1733925"/>
            </a:xfrm>
            <a:prstGeom prst="ellipse">
              <a:avLst/>
            </a:prstGeom>
            <a:gradFill>
              <a:gsLst>
                <a:gs pos="0">
                  <a:srgbClr val="F7E3B9"/>
                </a:gs>
                <a:gs pos="52000">
                  <a:srgbClr val="F0D69C"/>
                </a:gs>
                <a:gs pos="100000">
                  <a:srgbClr val="EECF84"/>
                </a:gs>
              </a:gsLst>
              <a:lin ang="5400000" scaled="0"/>
            </a:gradFill>
            <a:ln cap="flat" cmpd="sng" w="9525">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6"/>
            <p:cNvSpPr txBox="1"/>
            <p:nvPr/>
          </p:nvSpPr>
          <p:spPr>
            <a:xfrm>
              <a:off x="4597333" y="2090284"/>
              <a:ext cx="1238735" cy="123842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2"/>
                </a:buClr>
                <a:buSzPts val="1800"/>
                <a:buFont typeface="Century Gothic"/>
                <a:buNone/>
              </a:pPr>
              <a:r>
                <a:rPr b="1" i="0" lang="en-US" sz="1800" u="none" cap="none" strike="noStrike">
                  <a:solidFill>
                    <a:schemeClr val="dk2"/>
                  </a:solidFill>
                  <a:latin typeface="Century Gothic"/>
                  <a:ea typeface="Century Gothic"/>
                  <a:cs typeface="Century Gothic"/>
                  <a:sym typeface="Century Gothic"/>
                </a:rPr>
                <a:t>Analysis</a:t>
              </a:r>
              <a:endParaRPr b="0" i="0" sz="1400" u="none" cap="none" strike="noStrike">
                <a:solidFill>
                  <a:schemeClr val="dk1"/>
                </a:solidFill>
                <a:latin typeface="Arial"/>
                <a:ea typeface="Arial"/>
                <a:cs typeface="Arial"/>
                <a:sym typeface="Arial"/>
              </a:endParaRPr>
            </a:p>
          </p:txBody>
        </p:sp>
        <p:sp>
          <p:nvSpPr>
            <p:cNvPr id="636" name="Google Shape;636;p56"/>
            <p:cNvSpPr/>
            <p:nvPr/>
          </p:nvSpPr>
          <p:spPr>
            <a:xfrm rot="2700000">
              <a:off x="2367593" y="1780465"/>
              <a:ext cx="1857735" cy="1857735"/>
            </a:xfrm>
            <a:prstGeom prst="teardrop">
              <a:avLst>
                <a:gd fmla="val 100000" name="adj"/>
              </a:avLst>
            </a:prstGeom>
            <a:solidFill>
              <a:srgbClr val="80BB41"/>
            </a:solidFill>
            <a:ln cap="flat" cmpd="sng" w="12700">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6"/>
            <p:cNvSpPr/>
            <p:nvPr/>
          </p:nvSpPr>
          <p:spPr>
            <a:xfrm>
              <a:off x="2429745" y="1842533"/>
              <a:ext cx="1734230" cy="1733925"/>
            </a:xfrm>
            <a:prstGeom prst="ellipse">
              <a:avLst/>
            </a:prstGeom>
            <a:gradFill>
              <a:gsLst>
                <a:gs pos="0">
                  <a:srgbClr val="C6DFB3"/>
                </a:gs>
                <a:gs pos="52000">
                  <a:srgbClr val="B4D39C"/>
                </a:gs>
                <a:gs pos="100000">
                  <a:srgbClr val="A7CB8A"/>
                </a:gs>
              </a:gsLst>
              <a:lin ang="5400000" scaled="0"/>
            </a:gradFill>
            <a:ln cap="flat" cmpd="sng" w="9525">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6"/>
            <p:cNvSpPr txBox="1"/>
            <p:nvPr/>
          </p:nvSpPr>
          <p:spPr>
            <a:xfrm>
              <a:off x="2677492" y="2090284"/>
              <a:ext cx="1238735" cy="123842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2"/>
                </a:buClr>
                <a:buSzPts val="1800"/>
                <a:buFont typeface="Century Gothic"/>
                <a:buNone/>
              </a:pPr>
              <a:r>
                <a:rPr b="1" i="0" lang="en-US" sz="1800" u="none" cap="none" strike="noStrike">
                  <a:solidFill>
                    <a:schemeClr val="dk2"/>
                  </a:solidFill>
                  <a:latin typeface="Century Gothic"/>
                  <a:ea typeface="Century Gothic"/>
                  <a:cs typeface="Century Gothic"/>
                  <a:sym typeface="Century Gothic"/>
                </a:rPr>
                <a:t>Philosophy</a:t>
              </a:r>
              <a:endParaRPr b="1" i="0" sz="1800" u="none" cap="none" strike="noStrike">
                <a:solidFill>
                  <a:schemeClr val="dk2"/>
                </a:solidFill>
                <a:latin typeface="Century Gothic"/>
                <a:ea typeface="Century Gothic"/>
                <a:cs typeface="Century Gothic"/>
                <a:sym typeface="Century Gothic"/>
              </a:endParaRPr>
            </a:p>
          </p:txBody>
        </p:sp>
        <p:sp>
          <p:nvSpPr>
            <p:cNvPr id="639" name="Google Shape;639;p56"/>
            <p:cNvSpPr/>
            <p:nvPr/>
          </p:nvSpPr>
          <p:spPr>
            <a:xfrm rot="2700000">
              <a:off x="447752" y="1780465"/>
              <a:ext cx="1857735" cy="1857735"/>
            </a:xfrm>
            <a:prstGeom prst="teardrop">
              <a:avLst>
                <a:gd fmla="val 100000" name="adj"/>
              </a:avLst>
            </a:prstGeom>
            <a:solidFill>
              <a:srgbClr val="30C6A7"/>
            </a:solidFill>
            <a:ln cap="flat" cmpd="sng" w="12700">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56"/>
            <p:cNvSpPr/>
            <p:nvPr/>
          </p:nvSpPr>
          <p:spPr>
            <a:xfrm>
              <a:off x="509903" y="1842533"/>
              <a:ext cx="1734230" cy="1733925"/>
            </a:xfrm>
            <a:prstGeom prst="ellipse">
              <a:avLst/>
            </a:prstGeom>
            <a:gradFill>
              <a:gsLst>
                <a:gs pos="0">
                  <a:srgbClr val="B2E5D7"/>
                </a:gs>
                <a:gs pos="52000">
                  <a:srgbClr val="99DAC9"/>
                </a:gs>
                <a:gs pos="100000">
                  <a:srgbClr val="86D3BE"/>
                </a:gs>
              </a:gsLst>
              <a:lin ang="5400000" scaled="0"/>
            </a:gradFill>
            <a:ln cap="flat" cmpd="sng" w="9525">
              <a:solidFill>
                <a:srgbClr val="BBD8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6"/>
            <p:cNvSpPr txBox="1"/>
            <p:nvPr/>
          </p:nvSpPr>
          <p:spPr>
            <a:xfrm>
              <a:off x="757650" y="2090284"/>
              <a:ext cx="1238735" cy="123842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2"/>
                </a:buClr>
                <a:buSzPts val="1800"/>
                <a:buFont typeface="Century Gothic"/>
                <a:buNone/>
              </a:pPr>
              <a:r>
                <a:rPr b="1" i="0" lang="en-US" sz="1800" u="none" cap="none" strike="noStrike">
                  <a:solidFill>
                    <a:schemeClr val="dk2"/>
                  </a:solidFill>
                  <a:latin typeface="Century Gothic"/>
                  <a:ea typeface="Century Gothic"/>
                  <a:cs typeface="Century Gothic"/>
                  <a:sym typeface="Century Gothic"/>
                </a:rPr>
                <a:t>Belief</a:t>
              </a:r>
              <a:endParaRPr b="1" i="0" sz="1800" u="none" cap="none" strike="noStrike">
                <a:solidFill>
                  <a:schemeClr val="dk2"/>
                </a:solidFill>
                <a:latin typeface="Century Gothic"/>
                <a:ea typeface="Century Gothic"/>
                <a:cs typeface="Century Gothic"/>
                <a:sym typeface="Century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7"/>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entury Gothic"/>
              <a:buNone/>
            </a:pPr>
            <a:r>
              <a:rPr lang="en-US"/>
              <a:t>Q&amp;A</a:t>
            </a:r>
            <a:endParaRPr/>
          </a:p>
        </p:txBody>
      </p:sp>
      <p:sp>
        <p:nvSpPr>
          <p:cNvPr id="648" name="Google Shape;648;p57"/>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Missed some big names? e.g. George Soros*, Peter Lynch, etc.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8"/>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entury Gothic"/>
              <a:buNone/>
            </a:pPr>
            <a:r>
              <a:rPr lang="en-US"/>
              <a:t>THANK YOU</a:t>
            </a:r>
            <a:endParaRPr/>
          </a:p>
        </p:txBody>
      </p:sp>
      <p:sp>
        <p:nvSpPr>
          <p:cNvPr id="654" name="Google Shape;654;p58"/>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WHAT DO YOU BELIEVE?</a:t>
            </a:r>
            <a:endParaRPr/>
          </a:p>
        </p:txBody>
      </p:sp>
      <p:sp>
        <p:nvSpPr>
          <p:cNvPr id="185" name="Google Shape;185;p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Investment is a(n)</a:t>
            </a:r>
            <a:endParaRPr/>
          </a:p>
          <a:p>
            <a:pPr indent="-228600" lvl="1" marL="685800" rtl="0" algn="l">
              <a:lnSpc>
                <a:spcPct val="90000"/>
              </a:lnSpc>
              <a:spcBef>
                <a:spcPts val="500"/>
              </a:spcBef>
              <a:spcAft>
                <a:spcPts val="0"/>
              </a:spcAft>
              <a:buClr>
                <a:schemeClr val="lt1"/>
              </a:buClr>
              <a:buSzPts val="2200"/>
              <a:buChar char="•"/>
            </a:pPr>
            <a:r>
              <a:rPr lang="en-US" sz="2200"/>
              <a:t>Myth (e.g. astrology, numerology, Alchemy)</a:t>
            </a:r>
            <a:endParaRPr/>
          </a:p>
          <a:p>
            <a:pPr indent="-228600" lvl="1" marL="685800" rtl="0" algn="l">
              <a:lnSpc>
                <a:spcPct val="90000"/>
              </a:lnSpc>
              <a:spcBef>
                <a:spcPts val="500"/>
              </a:spcBef>
              <a:spcAft>
                <a:spcPts val="0"/>
              </a:spcAft>
              <a:buClr>
                <a:schemeClr val="lt1"/>
              </a:buClr>
              <a:buSzPts val="2200"/>
              <a:buChar char="•"/>
            </a:pPr>
            <a:r>
              <a:rPr lang="en-US" sz="2200"/>
              <a:t>Art (e.g. painting, sculpture)</a:t>
            </a:r>
            <a:endParaRPr/>
          </a:p>
          <a:p>
            <a:pPr indent="-228600" lvl="1" marL="685800" rtl="0" algn="l">
              <a:lnSpc>
                <a:spcPct val="90000"/>
              </a:lnSpc>
              <a:spcBef>
                <a:spcPts val="500"/>
              </a:spcBef>
              <a:spcAft>
                <a:spcPts val="0"/>
              </a:spcAft>
              <a:buClr>
                <a:schemeClr val="lt1"/>
              </a:buClr>
              <a:buSzPts val="2200"/>
              <a:buChar char="•"/>
            </a:pPr>
            <a:r>
              <a:rPr lang="en-US" sz="2200"/>
              <a:t>Science* (e.g. astronomy, physics) </a:t>
            </a:r>
            <a:endParaRPr/>
          </a:p>
          <a:p>
            <a:pPr indent="-228600" lvl="1" marL="685800" rtl="0" algn="l">
              <a:lnSpc>
                <a:spcPct val="90000"/>
              </a:lnSpc>
              <a:spcBef>
                <a:spcPts val="500"/>
              </a:spcBef>
              <a:spcAft>
                <a:spcPts val="0"/>
              </a:spcAft>
              <a:buClr>
                <a:schemeClr val="lt1"/>
              </a:buClr>
              <a:buSzPts val="2200"/>
              <a:buChar char="•"/>
            </a:pPr>
            <a:r>
              <a:rPr lang="en-US" sz="2200"/>
              <a:t>Mixture</a:t>
            </a:r>
            <a:endParaRPr/>
          </a:p>
          <a:p>
            <a:pPr indent="-101600" lvl="1" marL="685800" rtl="0" algn="l">
              <a:lnSpc>
                <a:spcPct val="90000"/>
              </a:lnSpc>
              <a:spcBef>
                <a:spcPts val="500"/>
              </a:spcBef>
              <a:spcAft>
                <a:spcPts val="0"/>
              </a:spcAft>
              <a:buClr>
                <a:schemeClr val="lt1"/>
              </a:buClr>
              <a:buSzPts val="2000"/>
              <a:buNone/>
            </a:pPr>
            <a:r>
              <a:t/>
            </a:r>
            <a:endParaRPr/>
          </a:p>
        </p:txBody>
      </p:sp>
      <p:graphicFrame>
        <p:nvGraphicFramePr>
          <p:cNvPr id="186" name="Google Shape;186;p6"/>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lang="en-US" sz="1100">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EMH</a:t>
            </a:r>
            <a:endParaRPr/>
          </a:p>
        </p:txBody>
      </p:sp>
      <p:sp>
        <p:nvSpPr>
          <p:cNvPr id="193" name="Google Shape;193;p7"/>
          <p:cNvSpPr txBox="1"/>
          <p:nvPr>
            <p:ph idx="1" type="body"/>
          </p:nvPr>
        </p:nvSpPr>
        <p:spPr>
          <a:xfrm>
            <a:off x="685800" y="2194560"/>
            <a:ext cx="54102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i="0" lang="en-US" sz="2200" u="none" cap="none" strike="noStrike">
                <a:solidFill>
                  <a:schemeClr val="lt1"/>
                </a:solidFill>
                <a:latin typeface="Century Gothic"/>
                <a:ea typeface="Century Gothic"/>
                <a:cs typeface="Century Gothic"/>
                <a:sym typeface="Century Gothic"/>
              </a:rPr>
              <a:t>Eugene Fama*</a:t>
            </a:r>
            <a:endParaRPr/>
          </a:p>
          <a:p>
            <a:pPr indent="-228600" lvl="1" marL="685800" rtl="0" algn="l">
              <a:lnSpc>
                <a:spcPct val="90000"/>
              </a:lnSpc>
              <a:spcBef>
                <a:spcPts val="500"/>
              </a:spcBef>
              <a:spcAft>
                <a:spcPts val="0"/>
              </a:spcAft>
              <a:buClr>
                <a:schemeClr val="lt1"/>
              </a:buClr>
              <a:buSzPts val="2000"/>
              <a:buChar char="•"/>
            </a:pPr>
            <a:r>
              <a:rPr lang="en-US"/>
              <a:t>Efficient Capital Markets: A Review of Theory and Empirical Work (1970)</a:t>
            </a:r>
            <a:endParaRPr/>
          </a:p>
          <a:p>
            <a:pPr indent="-228600" lvl="2" marL="1143000" rtl="0" algn="l">
              <a:lnSpc>
                <a:spcPct val="90000"/>
              </a:lnSpc>
              <a:spcBef>
                <a:spcPts val="500"/>
              </a:spcBef>
              <a:spcAft>
                <a:spcPts val="0"/>
              </a:spcAft>
              <a:buSzPts val="2000"/>
              <a:buChar char="•"/>
            </a:pPr>
            <a:r>
              <a:rPr lang="en-US"/>
              <a:t>Categorized empirical tests of efficiency into "weak-form", "semi-strong-form", and "strong-form" tests.</a:t>
            </a:r>
            <a:endParaRPr/>
          </a:p>
        </p:txBody>
      </p:sp>
      <p:graphicFrame>
        <p:nvGraphicFramePr>
          <p:cNvPr id="194" name="Google Shape;194;p7"/>
          <p:cNvGraphicFramePr/>
          <p:nvPr/>
        </p:nvGraphicFramePr>
        <p:xfrm>
          <a:off x="6096000" y="2194560"/>
          <a:ext cx="3000000" cy="3000000"/>
        </p:xfrm>
        <a:graphic>
          <a:graphicData uri="http://schemas.openxmlformats.org/drawingml/2006/table">
            <a:tbl>
              <a:tblPr bandRow="1" firstCol="1" firstRow="1">
                <a:noFill/>
                <a:tableStyleId>{946BBE7C-54E5-4322-AEEA-6051ACB5B148}</a:tableStyleId>
              </a:tblPr>
              <a:tblGrid>
                <a:gridCol w="582150"/>
                <a:gridCol w="786000"/>
                <a:gridCol w="1368150"/>
                <a:gridCol w="1368150"/>
                <a:gridCol w="1305750"/>
              </a:tblGrid>
              <a:tr h="587275">
                <a:tc>
                  <a:txBody>
                    <a:bodyPr/>
                    <a:lstStyle/>
                    <a:p>
                      <a:pPr indent="0" lvl="0" marL="0" marR="0" rtl="0" algn="ctr">
                        <a:lnSpc>
                          <a:spcPct val="150000"/>
                        </a:lnSpc>
                        <a:spcBef>
                          <a:spcPts val="0"/>
                        </a:spcBef>
                        <a:spcAft>
                          <a:spcPts val="0"/>
                        </a:spcAft>
                        <a:buClr>
                          <a:srgbClr val="000000"/>
                        </a:buClr>
                        <a:buSzPts val="1200"/>
                        <a:buFont typeface="Arial"/>
                        <a:buNone/>
                      </a:pPr>
                      <a:r>
                        <a:t/>
                      </a:r>
                      <a:endParaRPr b="1" sz="1200" u="none" cap="none" strike="noStrike">
                        <a:solidFill>
                          <a:schemeClr val="lt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Clr>
                          <a:srgbClr val="000000"/>
                        </a:buClr>
                        <a:buSzPts val="1200"/>
                        <a:buFont typeface="Arial"/>
                        <a:buNone/>
                      </a:pPr>
                      <a:r>
                        <a:t/>
                      </a:r>
                      <a:endParaRPr b="1" sz="1200" u="none" cap="none" strike="noStrike">
                        <a:solidFill>
                          <a:schemeClr val="lt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gridSpan="3">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Market Prices Reflect:</a:t>
                      </a:r>
                      <a:endParaRPr b="1" sz="1200" u="none" cap="none" strike="noStrike">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tcPr>
                </a:tc>
                <a:tc hMerge="1"/>
                <a:tc hMerge="1"/>
              </a:tr>
              <a:tr h="63140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solidFill>
                            <a:srgbClr val="000000"/>
                          </a:solidFill>
                        </a:rPr>
                        <a:t>Past Market Data</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solidFill>
                      <a:srgbClr val="8F8F8F"/>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solidFill>
                            <a:srgbClr val="000000"/>
                          </a:solidFill>
                        </a:rPr>
                        <a:t>Public Information</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solidFill>
                      <a:srgbClr val="8F8F8F"/>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solidFill>
                            <a:srgbClr val="000000"/>
                          </a:solidFill>
                        </a:rPr>
                        <a:t>Private Information</a:t>
                      </a:r>
                      <a:endParaRPr b="1" sz="1200" u="none" cap="none" strike="noStrike">
                        <a:solidFill>
                          <a:srgbClr val="000000"/>
                        </a:solidFill>
                        <a:latin typeface="Times New Roman"/>
                        <a:ea typeface="Times New Roman"/>
                        <a:cs typeface="Times New Roman"/>
                        <a:sym typeface="Times New Roman"/>
                      </a:endParaRPr>
                    </a:p>
                  </a:txBody>
                  <a:tcPr marT="0" marB="0" marR="68575" marL="68575" anchor="ctr">
                    <a:solidFill>
                      <a:srgbClr val="8F8F8F"/>
                    </a:solidFill>
                  </a:tcPr>
                </a:tc>
              </a:tr>
              <a:tr h="587275">
                <a:tc rowSpan="3">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Forms</a:t>
                      </a:r>
                      <a:endParaRPr b="1" sz="1200" u="none" cap="none" strike="noStrike">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t>Weak Form</a:t>
                      </a:r>
                      <a:endParaRPr b="1" sz="1200" u="none" cap="none" strike="noStrike">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lnT cap="flat" cmpd="sng" w="12700">
                      <a:solidFill>
                        <a:schemeClr val="lt1"/>
                      </a:solidFill>
                      <a:prstDash val="solid"/>
                      <a:round/>
                      <a:headEnd len="sm" w="sm" type="none"/>
                      <a:tailEnd len="sm" w="sm" type="none"/>
                    </a:lnT>
                    <a:solidFill>
                      <a:srgbClr val="8F8F8F"/>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Not required</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Not required</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r>
              <a:tr h="635925">
                <a:tc vMerge="1"/>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t>Semi-Strong Form</a:t>
                      </a:r>
                      <a:endParaRPr b="1" sz="1200" u="none" cap="none" strike="noStrike">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solidFill>
                      <a:srgbClr val="8F8F8F"/>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Not required</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r>
              <a:tr h="587275">
                <a:tc vMerge="1"/>
                <a:tc>
                  <a:txBody>
                    <a:bodyPr/>
                    <a:lstStyle/>
                    <a:p>
                      <a:pPr indent="0" lvl="0" marL="0" marR="0" rtl="0" algn="ctr">
                        <a:lnSpc>
                          <a:spcPct val="150000"/>
                        </a:lnSpc>
                        <a:spcBef>
                          <a:spcPts val="0"/>
                        </a:spcBef>
                        <a:spcAft>
                          <a:spcPts val="0"/>
                        </a:spcAft>
                        <a:buClr>
                          <a:srgbClr val="000000"/>
                        </a:buClr>
                        <a:buSzPts val="1200"/>
                        <a:buFont typeface="Arial"/>
                        <a:buNone/>
                      </a:pPr>
                      <a:r>
                        <a:rPr b="1" lang="en-US" sz="1200" u="none" cap="none" strike="noStrike"/>
                        <a:t>Strong Form</a:t>
                      </a:r>
                      <a:endParaRPr b="1" sz="1200" u="none" cap="none" strike="noStrike">
                        <a:latin typeface="Times New Roman"/>
                        <a:ea typeface="Times New Roman"/>
                        <a:cs typeface="Times New Roman"/>
                        <a:sym typeface="Times New Roman"/>
                      </a:endParaRPr>
                    </a:p>
                  </a:txBody>
                  <a:tcPr marT="0" marB="0" marR="68575" marL="68575" anchor="ctr">
                    <a:lnL cap="flat" cmpd="sng" w="12700">
                      <a:solidFill>
                        <a:schemeClr val="lt1"/>
                      </a:solidFill>
                      <a:prstDash val="solid"/>
                      <a:round/>
                      <a:headEnd len="sm" w="sm" type="none"/>
                      <a:tailEnd len="sm" w="sm" type="none"/>
                    </a:lnL>
                    <a:solidFill>
                      <a:srgbClr val="8F8F8F"/>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rgbClr val="000000"/>
                        </a:buClr>
                        <a:buSzPts val="1200"/>
                        <a:buFont typeface="Arial"/>
                        <a:buNone/>
                      </a:pPr>
                      <a:r>
                        <a:rPr lang="en-US" sz="1200" u="none" cap="none" strike="noStrike"/>
                        <a:t>Yes</a:t>
                      </a:r>
                      <a:endParaRPr b="1" sz="1200" u="none" cap="none" strike="noStrike">
                        <a:latin typeface="Times New Roman"/>
                        <a:ea typeface="Times New Roman"/>
                        <a:cs typeface="Times New Roman"/>
                        <a:sym typeface="Times New Roman"/>
                      </a:endParaRPr>
                    </a:p>
                  </a:txBody>
                  <a:tcPr marT="0" marB="0" marR="68575" marL="68575" anchor="ctr">
                    <a:solidFill>
                      <a:srgbClr val="D8D8D8"/>
                    </a:solidFill>
                  </a:tcPr>
                </a:tc>
              </a:tr>
            </a:tbl>
          </a:graphicData>
        </a:graphic>
      </p:graphicFrame>
      <p:sp>
        <p:nvSpPr>
          <p:cNvPr id="195" name="Google Shape;195;p7"/>
          <p:cNvSpPr txBox="1"/>
          <p:nvPr/>
        </p:nvSpPr>
        <p:spPr>
          <a:xfrm>
            <a:off x="7392337" y="5447296"/>
            <a:ext cx="47996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Source: https://www.cfainstitute.org</a:t>
            </a:r>
            <a:endParaRPr b="0" i="0" sz="1800" u="sng" cap="none" strike="noStrike">
              <a:solidFill>
                <a:schemeClr val="lt1"/>
              </a:solidFill>
              <a:latin typeface="Century Gothic"/>
              <a:ea typeface="Century Gothic"/>
              <a:cs typeface="Century Gothic"/>
              <a:sym typeface="Century Gothic"/>
              <a:hlinkClick r:id="rId3">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aphicFrame>
        <p:nvGraphicFramePr>
          <p:cNvPr id="196" name="Google Shape;196;p7"/>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lang="en-US" sz="1100">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MARKET ANOMALIES</a:t>
            </a:r>
            <a:endParaRPr/>
          </a:p>
        </p:txBody>
      </p:sp>
      <p:sp>
        <p:nvSpPr>
          <p:cNvPr id="203" name="Google Shape;203;p8"/>
          <p:cNvSpPr txBox="1"/>
          <p:nvPr>
            <p:ph idx="1" type="body"/>
          </p:nvPr>
        </p:nvSpPr>
        <p:spPr>
          <a:xfrm>
            <a:off x="685800" y="2194560"/>
            <a:ext cx="4741922"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Rational Choice Theory vs. Rational Expectation Hypothesis (REH)*</a:t>
            </a:r>
            <a:endParaRPr/>
          </a:p>
          <a:p>
            <a:pPr indent="-228600" lvl="0" marL="228600" rtl="0" algn="l">
              <a:lnSpc>
                <a:spcPct val="90000"/>
              </a:lnSpc>
              <a:spcBef>
                <a:spcPts val="1000"/>
              </a:spcBef>
              <a:spcAft>
                <a:spcPts val="0"/>
              </a:spcAft>
              <a:buClr>
                <a:schemeClr val="lt1"/>
              </a:buClr>
              <a:buSzPts val="2200"/>
              <a:buChar char="•"/>
            </a:pPr>
            <a:r>
              <a:rPr lang="en-US"/>
              <a:t>The Assaults/Anomalies</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p:txBody>
      </p:sp>
      <p:graphicFrame>
        <p:nvGraphicFramePr>
          <p:cNvPr id="204" name="Google Shape;204;p8"/>
          <p:cNvGraphicFramePr/>
          <p:nvPr/>
        </p:nvGraphicFramePr>
        <p:xfrm>
          <a:off x="5427722" y="2031156"/>
          <a:ext cx="3000000" cy="3000000"/>
        </p:xfrm>
        <a:graphic>
          <a:graphicData uri="http://schemas.openxmlformats.org/drawingml/2006/table">
            <a:tbl>
              <a:tblPr bandRow="1" firstCol="1" firstRow="1">
                <a:noFill/>
                <a:tableStyleId>{946BBE7C-54E5-4322-AEEA-6051ACB5B148}</a:tableStyleId>
              </a:tblPr>
              <a:tblGrid>
                <a:gridCol w="1378925"/>
                <a:gridCol w="1369150"/>
                <a:gridCol w="3564275"/>
              </a:tblGrid>
              <a:tr h="209050">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Anomaly</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Type</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Observation</a:t>
                      </a:r>
                      <a:endParaRPr sz="1200" u="none" cap="none" strike="noStrike">
                        <a:latin typeface="Times New Roman"/>
                        <a:ea typeface="Times New Roman"/>
                        <a:cs typeface="Times New Roman"/>
                        <a:sym typeface="Times New Roman"/>
                      </a:endParaRPr>
                    </a:p>
                  </a:txBody>
                  <a:tcPr marT="0" marB="0" marR="68575" marL="68575" anchor="ctr"/>
                </a:tc>
              </a:tr>
              <a:tr h="595125">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January effect</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Calendar based</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Returns on January is significantly higher than the rest of the months of the year</a:t>
                      </a:r>
                      <a:endParaRPr sz="1200" u="none" cap="none" strike="noStrike">
                        <a:latin typeface="Times New Roman"/>
                        <a:ea typeface="Times New Roman"/>
                        <a:cs typeface="Times New Roman"/>
                        <a:sym typeface="Times New Roman"/>
                      </a:endParaRPr>
                    </a:p>
                  </a:txBody>
                  <a:tcPr marT="0" marB="0" marR="68575" marL="68575" anchor="ctr"/>
                </a:tc>
              </a:tr>
              <a:tr h="595125">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Holiday effect</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Calendar based</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Return on stocks in the day prior to market holiday tend to be higher than other days</a:t>
                      </a:r>
                      <a:endParaRPr sz="1200" u="none" cap="none" strike="noStrike">
                        <a:latin typeface="Times New Roman"/>
                        <a:ea typeface="Times New Roman"/>
                        <a:cs typeface="Times New Roman"/>
                        <a:sym typeface="Times New Roman"/>
                      </a:endParaRPr>
                    </a:p>
                  </a:txBody>
                  <a:tcPr marT="0" marB="0" marR="68575" marL="68575" anchor="ctr"/>
                </a:tc>
              </a:tr>
              <a:tr h="685075">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Momentum</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Technical</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Observer tendency for rising stock prices to rise further, and falling prices to keep falling</a:t>
                      </a:r>
                      <a:endParaRPr sz="1200" u="none" cap="none" strike="noStrike">
                        <a:latin typeface="Times New Roman"/>
                        <a:ea typeface="Times New Roman"/>
                        <a:cs typeface="Times New Roman"/>
                        <a:sym typeface="Times New Roman"/>
                      </a:endParaRPr>
                    </a:p>
                  </a:txBody>
                  <a:tcPr marT="0" marB="0" marR="68575" marL="68575" anchor="ctr"/>
                </a:tc>
              </a:tr>
              <a:tr h="388400">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Dividend Yield</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Fundamental</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High yielding stocks tend to outperform.</a:t>
                      </a:r>
                      <a:endParaRPr sz="1200" u="none" cap="none" strike="noStrike">
                        <a:latin typeface="Times New Roman"/>
                        <a:ea typeface="Times New Roman"/>
                        <a:cs typeface="Times New Roman"/>
                        <a:sym typeface="Times New Roman"/>
                      </a:endParaRPr>
                    </a:p>
                  </a:txBody>
                  <a:tcPr marT="0" marB="0" marR="68575" marL="68575" anchor="ctr"/>
                </a:tc>
              </a:tr>
              <a:tr h="595125">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Size effect</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Other</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Small-cap companies outperform large-cap companies on a risk-adjusted base.</a:t>
                      </a:r>
                      <a:endParaRPr sz="1200" u="none" cap="none" strike="noStrike">
                        <a:latin typeface="Times New Roman"/>
                        <a:ea typeface="Times New Roman"/>
                        <a:cs typeface="Times New Roman"/>
                        <a:sym typeface="Times New Roman"/>
                      </a:endParaRPr>
                    </a:p>
                  </a:txBody>
                  <a:tcPr marT="0" marB="0" marR="68575" marL="68575" anchor="ctr"/>
                </a:tc>
              </a:tr>
              <a:tr h="4759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Post- Announcement Drift (PAD)</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Other</a:t>
                      </a:r>
                      <a:endParaRPr sz="12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l">
                        <a:lnSpc>
                          <a:spcPct val="150000"/>
                        </a:lnSpc>
                        <a:spcBef>
                          <a:spcPts val="0"/>
                        </a:spcBef>
                        <a:spcAft>
                          <a:spcPts val="0"/>
                        </a:spcAft>
                        <a:buClr>
                          <a:srgbClr val="000000"/>
                        </a:buClr>
                        <a:buSzPts val="1200"/>
                        <a:buFont typeface="Arial"/>
                        <a:buNone/>
                      </a:pPr>
                      <a:r>
                        <a:rPr lang="en-US" sz="1200" u="none" cap="none" strike="noStrike"/>
                        <a:t>Price changes tend to persist after initial announcements.</a:t>
                      </a:r>
                      <a:endParaRPr sz="1200" u="none" cap="none" strike="noStrike">
                        <a:latin typeface="Times New Roman"/>
                        <a:ea typeface="Times New Roman"/>
                        <a:cs typeface="Times New Roman"/>
                        <a:sym typeface="Times New Roman"/>
                      </a:endParaRPr>
                    </a:p>
                  </a:txBody>
                  <a:tcPr marT="0" marB="0" marR="68575" marL="68575" anchor="ctr"/>
                </a:tc>
              </a:tr>
            </a:tbl>
          </a:graphicData>
        </a:graphic>
      </p:graphicFrame>
      <p:sp>
        <p:nvSpPr>
          <p:cNvPr id="205" name="Google Shape;205;p8"/>
          <p:cNvSpPr/>
          <p:nvPr/>
        </p:nvSpPr>
        <p:spPr>
          <a:xfrm>
            <a:off x="5474469" y="5534563"/>
            <a:ext cx="6218856" cy="559064"/>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Source: http://www.investorhome.com/anomaly.htm</a:t>
            </a:r>
            <a:endParaRPr b="0" i="0" sz="2800" u="none" cap="none" strike="noStrike">
              <a:solidFill>
                <a:schemeClr val="lt1"/>
              </a:solidFill>
              <a:latin typeface="Century Gothic"/>
              <a:ea typeface="Century Gothic"/>
              <a:cs typeface="Century Gothic"/>
              <a:sym typeface="Century Gothic"/>
            </a:endParaRPr>
          </a:p>
        </p:txBody>
      </p:sp>
      <p:graphicFrame>
        <p:nvGraphicFramePr>
          <p:cNvPr id="206" name="Google Shape;206;p8"/>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INVESTMENT PHILOSOPHY SPECTRUM</a:t>
            </a:r>
            <a:endParaRPr/>
          </a:p>
        </p:txBody>
      </p:sp>
      <p:pic>
        <p:nvPicPr>
          <p:cNvPr id="212" name="Google Shape;212;p9"/>
          <p:cNvPicPr preferRelativeResize="0"/>
          <p:nvPr>
            <p:ph idx="1" type="body"/>
          </p:nvPr>
        </p:nvPicPr>
        <p:blipFill rotWithShape="1">
          <a:blip r:embed="rId3">
            <a:alphaModFix/>
          </a:blip>
          <a:srcRect b="19743" l="24370" r="25156" t="26286"/>
          <a:stretch/>
        </p:blipFill>
        <p:spPr>
          <a:xfrm>
            <a:off x="3016183" y="2057401"/>
            <a:ext cx="6159634" cy="2953138"/>
          </a:xfrm>
          <a:prstGeom prst="rect">
            <a:avLst/>
          </a:prstGeom>
          <a:noFill/>
          <a:ln cap="sq" cmpd="sng" w="2857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213" name="Google Shape;213;p9"/>
          <p:cNvSpPr/>
          <p:nvPr/>
        </p:nvSpPr>
        <p:spPr>
          <a:xfrm>
            <a:off x="3016183" y="5156539"/>
            <a:ext cx="615963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Source: Poitras, Geoffery (2010). </a:t>
            </a:r>
            <a:r>
              <a:rPr b="0" i="1" lang="en-US" sz="1800" u="none" cap="none" strike="noStrike">
                <a:solidFill>
                  <a:schemeClr val="lt1"/>
                </a:solidFill>
                <a:latin typeface="Century Gothic"/>
                <a:ea typeface="Century Gothic"/>
                <a:cs typeface="Century Gothic"/>
                <a:sym typeface="Century Gothic"/>
              </a:rPr>
              <a:t>Valuation of Equity Securities. </a:t>
            </a:r>
            <a:r>
              <a:rPr b="0" i="0" lang="en-US" sz="1800" u="none" cap="none" strike="noStrike">
                <a:solidFill>
                  <a:schemeClr val="lt1"/>
                </a:solidFill>
                <a:latin typeface="Century Gothic"/>
                <a:ea typeface="Century Gothic"/>
                <a:cs typeface="Century Gothic"/>
                <a:sym typeface="Century Gothic"/>
              </a:rPr>
              <a:t>Singapore: World Scientific Publishing, p. 28</a:t>
            </a:r>
            <a:endParaRPr b="0" i="0" sz="1800" u="none" cap="none" strike="noStrike">
              <a:solidFill>
                <a:schemeClr val="lt1"/>
              </a:solidFill>
              <a:latin typeface="Century Gothic"/>
              <a:ea typeface="Century Gothic"/>
              <a:cs typeface="Century Gothic"/>
              <a:sym typeface="Century Gothic"/>
            </a:endParaRPr>
          </a:p>
        </p:txBody>
      </p:sp>
      <p:graphicFrame>
        <p:nvGraphicFramePr>
          <p:cNvPr id="214" name="Google Shape;214;p9"/>
          <p:cNvGraphicFramePr/>
          <p:nvPr/>
        </p:nvGraphicFramePr>
        <p:xfrm>
          <a:off x="3886200" y="6117150"/>
          <a:ext cx="3000000" cy="3000000"/>
        </p:xfrm>
        <a:graphic>
          <a:graphicData uri="http://schemas.openxmlformats.org/drawingml/2006/table">
            <a:tbl>
              <a:tblPr>
                <a:noFill/>
                <a:tableStyleId>{EF0EE42B-2276-4D84-A46C-1DFD63575E5C}</a:tableStyleId>
              </a:tblPr>
              <a:tblGrid>
                <a:gridCol w="363900"/>
                <a:gridCol w="791800"/>
                <a:gridCol w="673100"/>
                <a:gridCol w="508000"/>
                <a:gridCol w="508000"/>
                <a:gridCol w="1054100"/>
                <a:gridCol w="520700"/>
              </a:tblGrid>
              <a:tr h="182875">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Belief</a:t>
                      </a:r>
                      <a:endParaRPr/>
                    </a:p>
                  </a:txBody>
                  <a:tcPr marT="3800" marB="0" marR="3800" marL="3800"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Believer</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Philosophy</a:t>
                      </a:r>
                      <a:endParaRPr/>
                    </a:p>
                  </a:txBody>
                  <a:tcPr marT="3800" marB="0" marR="3800" marL="380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0AD47"/>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Ancient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Analysis</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Technician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rowSpan="4">
                  <a:txBody>
                    <a:bodyPr/>
                    <a:lstStyle/>
                    <a:p>
                      <a:pPr indent="0" lvl="0" marL="0" marR="0" rtl="0" algn="ctr">
                        <a:lnSpc>
                          <a:spcPct val="100000"/>
                        </a:lnSpc>
                        <a:spcBef>
                          <a:spcPts val="0"/>
                        </a:spcBef>
                        <a:spcAft>
                          <a:spcPts val="0"/>
                        </a:spcAft>
                        <a:buClr>
                          <a:schemeClr val="lt1"/>
                        </a:buClr>
                        <a:buSzPts val="1100"/>
                        <a:buFont typeface="Calibri"/>
                        <a:buNone/>
                      </a:pPr>
                      <a:r>
                        <a:rPr b="0" i="0" lang="en-US" sz="1100" u="none" cap="none" strike="noStrike">
                          <a:solidFill>
                            <a:srgbClr val="0D0D0D"/>
                          </a:solidFill>
                          <a:latin typeface="Calibri"/>
                          <a:ea typeface="Calibri"/>
                          <a:cs typeface="Calibri"/>
                          <a:sym typeface="Calibri"/>
                        </a:rPr>
                        <a:t>Strategy</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D7D31"/>
                    </a:solidFill>
                  </a:tcPr>
                </a:tc>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Old</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Fundamentalist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 </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Modern</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Portfolio Theorist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r h="182875">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Non-Believer</a:t>
                      </a:r>
                      <a:endParaRPr/>
                    </a:p>
                  </a:txBody>
                  <a:tcPr marT="3800" marB="0" marR="3800" marL="38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rgbClr val="BDD7EE"/>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New</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6E0B4"/>
                    </a:solidFill>
                  </a:tcPr>
                </a:tc>
                <a:tc vMerge="1"/>
                <a:tc>
                  <a:txBody>
                    <a:bodyPr/>
                    <a:lstStyle/>
                    <a:p>
                      <a:pPr indent="0" lvl="0" marL="0" marR="0" rtl="0" algn="l">
                        <a:lnSpc>
                          <a:spcPct val="100000"/>
                        </a:lnSpc>
                        <a:spcBef>
                          <a:spcPts val="0"/>
                        </a:spcBef>
                        <a:spcAft>
                          <a:spcPts val="0"/>
                        </a:spcAft>
                        <a:buNone/>
                      </a:pPr>
                      <a:r>
                        <a:rPr b="0" i="0" lang="en-US" sz="1100" u="none" cap="none" strike="noStrike">
                          <a:solidFill>
                            <a:srgbClr val="0D0D0D"/>
                          </a:solidFill>
                          <a:latin typeface="Calibri"/>
                          <a:ea typeface="Calibri"/>
                          <a:cs typeface="Calibri"/>
                          <a:sym typeface="Calibri"/>
                        </a:rPr>
                        <a:t>Behavioralist</a:t>
                      </a:r>
                      <a:endParaRPr/>
                    </a:p>
                  </a:txBody>
                  <a:tcPr marT="3800" marB="0" marR="3800" marL="3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c v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2019-02-21T04:00:33Z</dcterms:created>
  <dc:creator>Will Zhao</dc:creator>
</cp:coreProperties>
</file>